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411" r:id="rId4"/>
    <p:sldId id="414" r:id="rId5"/>
    <p:sldId id="412" r:id="rId6"/>
    <p:sldId id="415" r:id="rId7"/>
    <p:sldId id="416" r:id="rId8"/>
    <p:sldId id="417" r:id="rId9"/>
    <p:sldId id="419" r:id="rId10"/>
    <p:sldId id="421" r:id="rId11"/>
    <p:sldId id="420" r:id="rId12"/>
    <p:sldId id="430" r:id="rId13"/>
    <p:sldId id="431" r:id="rId14"/>
    <p:sldId id="435" r:id="rId15"/>
    <p:sldId id="436" r:id="rId16"/>
    <p:sldId id="434" r:id="rId17"/>
    <p:sldId id="437" r:id="rId18"/>
    <p:sldId id="314" r:id="rId19"/>
    <p:sldId id="313" r:id="rId20"/>
    <p:sldId id="277" r:id="rId21"/>
    <p:sldId id="422" r:id="rId22"/>
    <p:sldId id="423" r:id="rId23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E4F3"/>
    <a:srgbClr val="D883FF"/>
    <a:srgbClr val="989898"/>
    <a:srgbClr val="FFFFFF"/>
    <a:srgbClr val="AB7942"/>
    <a:srgbClr val="FFFC00"/>
    <a:srgbClr val="00FDFF"/>
    <a:srgbClr val="FF9300"/>
    <a:srgbClr val="4271C2"/>
    <a:srgbClr val="4C8F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588"/>
    <p:restoredTop sz="97059"/>
  </p:normalViewPr>
  <p:slideViewPr>
    <p:cSldViewPr snapToGrid="0" snapToObjects="1">
      <p:cViewPr varScale="1">
        <p:scale>
          <a:sx n="104" d="100"/>
          <a:sy n="104" d="100"/>
        </p:scale>
        <p:origin x="72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0" name="Shape 11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04466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91274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F84926-6263-417A-99C2-2721FBC25897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50743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F84926-6263-417A-99C2-2721FBC25897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85540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62005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88972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97165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8512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29918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8287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42479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75698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52400" y="6404290"/>
            <a:ext cx="263982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bg>
      <p:bgPr>
        <a:solidFill>
          <a:schemeClr val="bg1"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 txBox="1">
            <a:spLocks/>
          </p:cNvSpPr>
          <p:nvPr userDrawn="1"/>
        </p:nvSpPr>
        <p:spPr>
          <a:xfrm>
            <a:off x="167642" y="6521996"/>
            <a:ext cx="6412020" cy="124691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sz="1067" dirty="0">
                <a:solidFill>
                  <a:schemeClr val="tx1">
                    <a:lumMod val="50000"/>
                    <a:lumOff val="50000"/>
                  </a:schemeClr>
                </a:solidFill>
                <a:latin typeface="IBM Plex Sans" charset="0"/>
                <a:ea typeface="IBM Plex Sans" charset="0"/>
                <a:cs typeface="IBM Plex Sans" charset="0"/>
              </a:rPr>
              <a:t>© 2018 IBM Corporation</a:t>
            </a:r>
            <a:endParaRPr lang="en-US" sz="1067" dirty="0">
              <a:solidFill>
                <a:schemeClr val="tx1">
                  <a:lumMod val="50000"/>
                  <a:lumOff val="50000"/>
                </a:schemeClr>
              </a:solidFill>
              <a:latin typeface="IBM Plex Sans" charset="0"/>
              <a:ea typeface="IBM Plex Sans" charset="0"/>
              <a:cs typeface="IBM Plex Sans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330267" y="6356351"/>
            <a:ext cx="2844800" cy="365125"/>
          </a:xfrm>
        </p:spPr>
        <p:txBody>
          <a:bodyPr/>
          <a:lstStyle>
            <a:lvl1pPr>
              <a:defRPr sz="1067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8BF69C1-739F-1B47-B5E3-FA651BCAB10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67641" y="192619"/>
            <a:ext cx="9517896" cy="762000"/>
          </a:xfrm>
        </p:spPr>
        <p:txBody>
          <a:bodyPr/>
          <a:lstStyle>
            <a:lvl1pPr marL="0" indent="0">
              <a:buNone/>
              <a:defRPr sz="3200" b="1">
                <a:ln>
                  <a:noFill/>
                </a:ln>
                <a:solidFill>
                  <a:srgbClr val="0164FF"/>
                </a:solidFill>
              </a:defRPr>
            </a:lvl1pPr>
            <a:lvl2pPr>
              <a:defRPr>
                <a:ln>
                  <a:noFill/>
                </a:ln>
                <a:solidFill>
                  <a:schemeClr val="accent1"/>
                </a:solidFill>
              </a:defRPr>
            </a:lvl2pPr>
            <a:lvl3pPr>
              <a:defRPr>
                <a:ln>
                  <a:noFill/>
                </a:ln>
                <a:solidFill>
                  <a:schemeClr val="accent1"/>
                </a:solidFill>
              </a:defRPr>
            </a:lvl3pPr>
            <a:lvl4pPr>
              <a:defRPr>
                <a:ln>
                  <a:noFill/>
                </a:ln>
                <a:solidFill>
                  <a:schemeClr val="accent1"/>
                </a:solidFill>
              </a:defRPr>
            </a:lvl4pPr>
            <a:lvl5pPr>
              <a:defRPr>
                <a:ln>
                  <a:noFill/>
                </a:ln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Headline (IBM </a:t>
            </a:r>
            <a:r>
              <a:rPr lang="en-US" dirty="0" err="1"/>
              <a:t>Plex</a:t>
            </a:r>
            <a:r>
              <a:rPr lang="en-US" dirty="0"/>
              <a:t> Sans 24)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5" hasCustomPrompt="1"/>
          </p:nvPr>
        </p:nvSpPr>
        <p:spPr>
          <a:xfrm>
            <a:off x="167218" y="1083734"/>
            <a:ext cx="9518649" cy="1250951"/>
          </a:xfrm>
        </p:spPr>
        <p:txBody>
          <a:bodyPr>
            <a:noAutofit/>
          </a:bodyPr>
          <a:lstStyle>
            <a:lvl1pPr marL="220128" indent="-220128">
              <a:tabLst/>
              <a:defRPr sz="1867" baseline="0"/>
            </a:lvl1pPr>
            <a:lvl2pPr>
              <a:defRPr sz="1867"/>
            </a:lvl2pPr>
            <a:lvl3pPr>
              <a:defRPr sz="1867"/>
            </a:lvl3pPr>
            <a:lvl4pPr>
              <a:defRPr sz="1867"/>
            </a:lvl4pPr>
            <a:lvl5pPr>
              <a:defRPr sz="1867"/>
            </a:lvl5pPr>
          </a:lstStyle>
          <a:p>
            <a:pPr lvl="0"/>
            <a:r>
              <a:rPr lang="en-US" dirty="0"/>
              <a:t>Bulleted list (IBM </a:t>
            </a:r>
            <a:r>
              <a:rPr lang="en-US" dirty="0" err="1"/>
              <a:t>Plex</a:t>
            </a:r>
            <a:r>
              <a:rPr lang="en-US" dirty="0"/>
              <a:t> Sans no smaller than 14)</a:t>
            </a:r>
          </a:p>
          <a:p>
            <a:pPr lvl="0"/>
            <a:r>
              <a:rPr lang="en-US" dirty="0"/>
              <a:t>Text goes here lorem ipsum dolor</a:t>
            </a:r>
          </a:p>
          <a:p>
            <a:pPr lvl="0"/>
            <a:r>
              <a:rPr lang="en-US" dirty="0"/>
              <a:t>Text goes here lorem ipsum dolor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2573" y="236051"/>
            <a:ext cx="1615440" cy="259080"/>
          </a:xfrm>
          <a:prstGeom prst="rect">
            <a:avLst/>
          </a:prstGeom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63D7A9C1-220F-A840-93A1-05886BDFBE07}"/>
              </a:ext>
            </a:extLst>
          </p:cNvPr>
          <p:cNvSpPr txBox="1">
            <a:spLocks/>
          </p:cNvSpPr>
          <p:nvPr userDrawn="1"/>
        </p:nvSpPr>
        <p:spPr>
          <a:xfrm>
            <a:off x="4926542" y="6340164"/>
            <a:ext cx="1974596" cy="397499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IBM Plex Sans" charset="0"/>
                <a:ea typeface="IBM Plex Sans" charset="0"/>
                <a:cs typeface="IBM Plex Sans" charset="0"/>
              </a:rPr>
              <a:t>IBM </a:t>
            </a:r>
            <a:r>
              <a:rPr lang="en-US" sz="1600" dirty="0"/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3963814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498D9-6E0C-495E-893B-4998ED4D1EED}" type="datetime1">
              <a:rPr lang="nl-NL" smtClean="0"/>
              <a:t>14-11-18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A597B-B75B-4A08-8FA2-00A8B3C0DBD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8295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3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457200">
              <a:buSzTx/>
              <a:buFontTx/>
              <a:buNone/>
              <a:defRPr sz="2400" b="1"/>
            </a:lvl2pPr>
            <a:lvl3pPr marL="0" indent="914400">
              <a:buSzTx/>
              <a:buFontTx/>
              <a:buNone/>
              <a:defRPr sz="2400" b="1"/>
            </a:lvl3pPr>
            <a:lvl4pPr marL="0" indent="1371600">
              <a:buSzTx/>
              <a:buFontTx/>
              <a:buNone/>
              <a:defRPr sz="2400" b="1"/>
            </a:lvl4pPr>
            <a:lvl5pPr marL="0" indent="1828800"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7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  <a:endParaRPr/>
          </a:p>
        </p:txBody>
      </p:sp>
      <p:sp>
        <p:nvSpPr>
          <p:cNvPr id="7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83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3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itle Text"/>
          <p:cNvSpPr txBox="1">
            <a:spLocks noGrp="1"/>
          </p:cNvSpPr>
          <p:nvPr>
            <p:ph type="title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2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8320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432873"/>
            <a:ext cx="10515600" cy="47440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6200" y="6404290"/>
            <a:ext cx="263982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Diagrams for Documentation</a:t>
            </a:r>
          </a:p>
        </p:txBody>
      </p:sp>
      <p:sp>
        <p:nvSpPr>
          <p:cNvPr id="113" name="Subtitle 2"/>
          <p:cNvSpPr txBox="1">
            <a:spLocks noGrp="1"/>
          </p:cNvSpPr>
          <p:nvPr>
            <p:ph type="subTitle" sz="quarter" idx="1"/>
          </p:nvPr>
        </p:nvSpPr>
        <p:spPr>
          <a:xfrm>
            <a:off x="1524000" y="3602037"/>
            <a:ext cx="9144000" cy="1655762"/>
          </a:xfrm>
          <a:prstGeom prst="rect">
            <a:avLst/>
          </a:prstGeom>
        </p:spPr>
        <p:txBody>
          <a:bodyPr/>
          <a:lstStyle/>
          <a:p>
            <a:r>
              <a:t>Organized by Section and Topic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7093199-B86D-A74C-A536-93151A94AAEF}"/>
              </a:ext>
            </a:extLst>
          </p:cNvPr>
          <p:cNvCxnSpPr>
            <a:cxnSpLocks/>
          </p:cNvCxnSpPr>
          <p:nvPr/>
        </p:nvCxnSpPr>
        <p:spPr>
          <a:xfrm>
            <a:off x="2266802" y="3032734"/>
            <a:ext cx="2736998" cy="0"/>
          </a:xfrm>
          <a:prstGeom prst="line">
            <a:avLst/>
          </a:prstGeom>
          <a:noFill/>
          <a:ln w="1270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 type="triangl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8 – Commercial Paper List – Physical</a:t>
            </a:r>
          </a:p>
        </p:txBody>
      </p:sp>
      <p:sp>
        <p:nvSpPr>
          <p:cNvPr id="69" name="Rectangle 28">
            <a:extLst>
              <a:ext uri="{FF2B5EF4-FFF2-40B4-BE49-F238E27FC236}">
                <a16:creationId xmlns:a16="http://schemas.microsoft.com/office/drawing/2014/main" id="{4E8E3B29-0BBF-664C-BF91-749FF8D996CB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C12EE6F6-C7EB-7347-9A8D-26EC75FBDC9F}"/>
              </a:ext>
            </a:extLst>
          </p:cNvPr>
          <p:cNvSpPr/>
          <p:nvPr/>
        </p:nvSpPr>
        <p:spPr>
          <a:xfrm>
            <a:off x="2688724" y="6915764"/>
            <a:ext cx="54428" cy="54428"/>
          </a:xfrm>
          <a:prstGeom prst="ellipse">
            <a:avLst/>
          </a:prstGeom>
          <a:solidFill>
            <a:srgbClr val="FFFFFF"/>
          </a:solidFill>
          <a:ln w="28575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graphicFrame>
        <p:nvGraphicFramePr>
          <p:cNvPr id="27" name="Table 26">
            <a:extLst>
              <a:ext uri="{FF2B5EF4-FFF2-40B4-BE49-F238E27FC236}">
                <a16:creationId xmlns:a16="http://schemas.microsoft.com/office/drawing/2014/main" id="{65FF3E27-D423-D641-97B0-C47EC9AD464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266802" y="3260472"/>
          <a:ext cx="8322432" cy="396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36998">
                  <a:extLst>
                    <a:ext uri="{9D8B030D-6E8A-4147-A177-3AD203B41FA5}">
                      <a16:colId xmlns:a16="http://schemas.microsoft.com/office/drawing/2014/main" val="586040750"/>
                    </a:ext>
                  </a:extLst>
                </a:gridCol>
                <a:gridCol w="5585434">
                  <a:extLst>
                    <a:ext uri="{9D8B030D-6E8A-4147-A177-3AD203B41FA5}">
                      <a16:colId xmlns:a16="http://schemas.microsoft.com/office/drawing/2014/main" val="6670322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org.papernet.paperMagnetoCorp00001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Issuer 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MagnetoCorp,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Paper: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00001,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Owner: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DigiBank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 date: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May 2020, </a:t>
                      </a:r>
                    </a:p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Maturity date: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December 2020,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Face value: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5m USD,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Current state: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trading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3340979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F3420D06-CCEB-AF4A-B853-7248396C769A}"/>
              </a:ext>
            </a:extLst>
          </p:cNvPr>
          <p:cNvSpPr txBox="1"/>
          <p:nvPr/>
        </p:nvSpPr>
        <p:spPr>
          <a:xfrm>
            <a:off x="3279886" y="2923812"/>
            <a:ext cx="530114" cy="235922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ctr" anchorCtr="0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b="1" dirty="0"/>
              <a:t>key</a:t>
            </a:r>
            <a:endParaRPr kumimoji="0" lang="en-US" sz="11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72FE8D1-49D9-6D44-87A2-DCCCFE50E265}"/>
              </a:ext>
            </a:extLst>
          </p:cNvPr>
          <p:cNvCxnSpPr>
            <a:cxnSpLocks/>
          </p:cNvCxnSpPr>
          <p:nvPr/>
        </p:nvCxnSpPr>
        <p:spPr>
          <a:xfrm>
            <a:off x="5003800" y="3032734"/>
            <a:ext cx="5585434" cy="0"/>
          </a:xfrm>
          <a:prstGeom prst="line">
            <a:avLst/>
          </a:prstGeom>
          <a:noFill/>
          <a:ln w="1270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 type="triangl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62CC8C2-2DBB-3441-9FDB-B5CE825ABA8A}"/>
              </a:ext>
            </a:extLst>
          </p:cNvPr>
          <p:cNvSpPr txBox="1"/>
          <p:nvPr/>
        </p:nvSpPr>
        <p:spPr>
          <a:xfrm>
            <a:off x="7458186" y="2923812"/>
            <a:ext cx="695214" cy="235922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ctr" anchorCtr="0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value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F6ACDF59-EC12-A44B-A5A1-543B6CD390EF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266802" y="4803705"/>
          <a:ext cx="8322432" cy="396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36998">
                  <a:extLst>
                    <a:ext uri="{9D8B030D-6E8A-4147-A177-3AD203B41FA5}">
                      <a16:colId xmlns:a16="http://schemas.microsoft.com/office/drawing/2014/main" val="586040750"/>
                    </a:ext>
                  </a:extLst>
                </a:gridCol>
                <a:gridCol w="5585434">
                  <a:extLst>
                    <a:ext uri="{9D8B030D-6E8A-4147-A177-3AD203B41FA5}">
                      <a16:colId xmlns:a16="http://schemas.microsoft.com/office/drawing/2014/main" val="6670322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org.papernet.paperMagnetoCorp00004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Issuer 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MagnetoCorp,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Paper: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00004,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Owner: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DigiBank,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 date: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August 2020, </a:t>
                      </a:r>
                    </a:p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Maturity date: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March 2021,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Face value: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5m USD,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Current state: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issued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8895179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6CDF9B49-6315-9D40-B9BC-B84C0F562E03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266802" y="4289294"/>
          <a:ext cx="8322432" cy="396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36998">
                  <a:extLst>
                    <a:ext uri="{9D8B030D-6E8A-4147-A177-3AD203B41FA5}">
                      <a16:colId xmlns:a16="http://schemas.microsoft.com/office/drawing/2014/main" val="586040750"/>
                    </a:ext>
                  </a:extLst>
                </a:gridCol>
                <a:gridCol w="5585434">
                  <a:extLst>
                    <a:ext uri="{9D8B030D-6E8A-4147-A177-3AD203B41FA5}">
                      <a16:colId xmlns:a16="http://schemas.microsoft.com/office/drawing/2014/main" val="6670322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org.papernet.paperMagnetoCorp00003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Issuer 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MagnetoCorp,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Paper: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00003,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Owner: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BrokerHouse,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 date: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July 2020,, </a:t>
                      </a:r>
                    </a:p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Maturity date: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28 February 2021,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Face value: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5m USD,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Current state: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trading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9801214"/>
                  </a:ext>
                </a:extLst>
              </a:tr>
            </a:tbl>
          </a:graphicData>
        </a:graphic>
      </p:graphicFrame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1532DF93-3F82-D04A-8619-39BA766586A9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266802" y="3774883"/>
          <a:ext cx="8322432" cy="396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36998">
                  <a:extLst>
                    <a:ext uri="{9D8B030D-6E8A-4147-A177-3AD203B41FA5}">
                      <a16:colId xmlns:a16="http://schemas.microsoft.com/office/drawing/2014/main" val="586040750"/>
                    </a:ext>
                  </a:extLst>
                </a:gridCol>
                <a:gridCol w="5585434">
                  <a:extLst>
                    <a:ext uri="{9D8B030D-6E8A-4147-A177-3AD203B41FA5}">
                      <a16:colId xmlns:a16="http://schemas.microsoft.com/office/drawing/2014/main" val="6670322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org.papernet.paperMagnetoCorp00002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Issuer 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MagnetoCorp,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Paper: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00002,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Owner: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BigFund,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 date:,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30 June 2020, </a:t>
                      </a:r>
                    </a:p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Maturity date: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January 2021,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Face value: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5m USD,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Current state: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trading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0778987"/>
                  </a:ext>
                </a:extLst>
              </a:tr>
            </a:tbl>
          </a:graphicData>
        </a:graphic>
      </p:graphicFrame>
      <p:sp>
        <p:nvSpPr>
          <p:cNvPr id="18" name="Rectangle 28">
            <a:extLst>
              <a:ext uri="{FF2B5EF4-FFF2-40B4-BE49-F238E27FC236}">
                <a16:creationId xmlns:a16="http://schemas.microsoft.com/office/drawing/2014/main" id="{14791CA7-27B5-8949-9C6D-75C2B69BA6A0}"/>
              </a:ext>
            </a:extLst>
          </p:cNvPr>
          <p:cNvSpPr/>
          <p:nvPr/>
        </p:nvSpPr>
        <p:spPr>
          <a:xfrm>
            <a:off x="1956378" y="2438400"/>
            <a:ext cx="8943280" cy="323958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69394538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7093199-B86D-A74C-A536-93151A94AAEF}"/>
              </a:ext>
            </a:extLst>
          </p:cNvPr>
          <p:cNvCxnSpPr>
            <a:cxnSpLocks/>
          </p:cNvCxnSpPr>
          <p:nvPr/>
        </p:nvCxnSpPr>
        <p:spPr>
          <a:xfrm>
            <a:off x="2266802" y="2702534"/>
            <a:ext cx="2736998" cy="0"/>
          </a:xfrm>
          <a:prstGeom prst="line">
            <a:avLst/>
          </a:prstGeom>
          <a:noFill/>
          <a:ln w="1270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 type="triangl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8.1 – Alt Commercial Paper List – Physical</a:t>
            </a:r>
          </a:p>
        </p:txBody>
      </p:sp>
      <p:sp>
        <p:nvSpPr>
          <p:cNvPr id="69" name="Rectangle 28">
            <a:extLst>
              <a:ext uri="{FF2B5EF4-FFF2-40B4-BE49-F238E27FC236}">
                <a16:creationId xmlns:a16="http://schemas.microsoft.com/office/drawing/2014/main" id="{4E8E3B29-0BBF-664C-BF91-749FF8D996CB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C12EE6F6-C7EB-7347-9A8D-26EC75FBDC9F}"/>
              </a:ext>
            </a:extLst>
          </p:cNvPr>
          <p:cNvSpPr/>
          <p:nvPr/>
        </p:nvSpPr>
        <p:spPr>
          <a:xfrm>
            <a:off x="2460124" y="5011507"/>
            <a:ext cx="54428" cy="54428"/>
          </a:xfrm>
          <a:prstGeom prst="ellipse">
            <a:avLst/>
          </a:prstGeom>
          <a:solidFill>
            <a:srgbClr val="FFFFFF"/>
          </a:solidFill>
          <a:ln w="28575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9686018-A11F-5046-BF3D-341E4E324450}"/>
              </a:ext>
            </a:extLst>
          </p:cNvPr>
          <p:cNvSpPr/>
          <p:nvPr/>
        </p:nvSpPr>
        <p:spPr>
          <a:xfrm>
            <a:off x="2469143" y="2967530"/>
            <a:ext cx="54428" cy="54428"/>
          </a:xfrm>
          <a:prstGeom prst="ellipse">
            <a:avLst/>
          </a:prstGeom>
          <a:solidFill>
            <a:srgbClr val="FFFFFF"/>
          </a:solidFill>
          <a:ln w="28575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graphicFrame>
        <p:nvGraphicFramePr>
          <p:cNvPr id="27" name="Table 26">
            <a:extLst>
              <a:ext uri="{FF2B5EF4-FFF2-40B4-BE49-F238E27FC236}">
                <a16:creationId xmlns:a16="http://schemas.microsoft.com/office/drawing/2014/main" id="{65FF3E27-D423-D641-97B0-C47EC9AD464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266802" y="2930272"/>
          <a:ext cx="8322432" cy="1584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36998">
                  <a:extLst>
                    <a:ext uri="{9D8B030D-6E8A-4147-A177-3AD203B41FA5}">
                      <a16:colId xmlns:a16="http://schemas.microsoft.com/office/drawing/2014/main" val="586040750"/>
                    </a:ext>
                  </a:extLst>
                </a:gridCol>
                <a:gridCol w="5585434">
                  <a:extLst>
                    <a:ext uri="{9D8B030D-6E8A-4147-A177-3AD203B41FA5}">
                      <a16:colId xmlns:a16="http://schemas.microsoft.com/office/drawing/2014/main" val="6670322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org.papernet.paperMagnetoCorp00001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Issuer 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MagnetoCorp,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Paper: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00001,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Owner: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DigiBank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 date: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May 2020, </a:t>
                      </a:r>
                    </a:p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Maturity date: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December 2020,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Face value: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5m USD,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Current state: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trading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3340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org.papernet.paperMagnetoCorp00002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Issuer 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MagnetoCorp,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Paper: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00002,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Owner: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BigFund,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 date:,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30 June 2020, </a:t>
                      </a:r>
                    </a:p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Maturity date: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January 2021,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Face value: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5m USD,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Current state: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trading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07789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org.papernet.paperMagnetoCorp00003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Issuer 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MagnetoCorp,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Paper: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00003,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Owner: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BrokerHouse,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 date: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July 2020,, </a:t>
                      </a:r>
                    </a:p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Maturity date: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28 February 2021,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Face value: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5m USD,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Current state: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trading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98012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org.papernet.paperMagnetoCorp00004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Issuer 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MagnetoCorp,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Paper: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00004,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Owner: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DigiBank,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 date: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August 2020, </a:t>
                      </a:r>
                    </a:p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Maturity date: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March 2021,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Face value: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5m USD,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Current state: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issued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8895179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26F3F83-07C1-F447-80BA-C80C1C81B924}"/>
              </a:ext>
            </a:extLst>
          </p:cNvPr>
          <p:cNvSpPr txBox="1"/>
          <p:nvPr/>
        </p:nvSpPr>
        <p:spPr>
          <a:xfrm>
            <a:off x="2174986" y="2101653"/>
            <a:ext cx="1764264" cy="2616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/>
              <a:t>c</a:t>
            </a:r>
            <a:r>
              <a:rPr kumimoji="0" lang="en-US" sz="11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ommercial paper list states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3420D06-CCEB-AF4A-B853-7248396C769A}"/>
              </a:ext>
            </a:extLst>
          </p:cNvPr>
          <p:cNvSpPr txBox="1"/>
          <p:nvPr/>
        </p:nvSpPr>
        <p:spPr>
          <a:xfrm>
            <a:off x="3279886" y="2593612"/>
            <a:ext cx="530114" cy="235922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ctr" anchorCtr="0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b="1" dirty="0"/>
              <a:t>key</a:t>
            </a:r>
            <a:endParaRPr kumimoji="0" lang="en-US" sz="11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72FE8D1-49D9-6D44-87A2-DCCCFE50E265}"/>
              </a:ext>
            </a:extLst>
          </p:cNvPr>
          <p:cNvCxnSpPr>
            <a:cxnSpLocks/>
          </p:cNvCxnSpPr>
          <p:nvPr/>
        </p:nvCxnSpPr>
        <p:spPr>
          <a:xfrm>
            <a:off x="5003800" y="2702534"/>
            <a:ext cx="5585434" cy="0"/>
          </a:xfrm>
          <a:prstGeom prst="line">
            <a:avLst/>
          </a:prstGeom>
          <a:noFill/>
          <a:ln w="1270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 type="triangl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62CC8C2-2DBB-3441-9FDB-B5CE825ABA8A}"/>
              </a:ext>
            </a:extLst>
          </p:cNvPr>
          <p:cNvSpPr txBox="1"/>
          <p:nvPr/>
        </p:nvSpPr>
        <p:spPr>
          <a:xfrm>
            <a:off x="7458186" y="2593612"/>
            <a:ext cx="695214" cy="235922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ctr" anchorCtr="0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value</a:t>
            </a:r>
          </a:p>
        </p:txBody>
      </p:sp>
    </p:spTree>
    <p:extLst>
      <p:ext uri="{BB962C8B-B14F-4D97-AF65-F5344CB8AC3E}">
        <p14:creationId xmlns:p14="http://schemas.microsoft.com/office/powerpoint/2010/main" val="2172427945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10 – Wallet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DCFD9DF0-EF23-4947-B2FB-EF1B5B0FCEA6}"/>
              </a:ext>
            </a:extLst>
          </p:cNvPr>
          <p:cNvSpPr/>
          <p:nvPr/>
        </p:nvSpPr>
        <p:spPr>
          <a:xfrm>
            <a:off x="5721502" y="2474826"/>
            <a:ext cx="1293341" cy="432789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PaperNet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1DE1214E-D755-4A44-A10E-739DABBD2FD2}"/>
              </a:ext>
            </a:extLst>
          </p:cNvPr>
          <p:cNvSpPr/>
          <p:nvPr/>
        </p:nvSpPr>
        <p:spPr>
          <a:xfrm>
            <a:off x="5609603" y="3224552"/>
            <a:ext cx="1517138" cy="400108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dirty="0"/>
              <a:t>ID1: MagnetoCorp.member</a:t>
            </a:r>
            <a:endParaRPr kumimoji="0" lang="en-US" sz="10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dirty="0"/>
              <a:t>ID4: DigiBank.member</a:t>
            </a:r>
            <a:endParaRPr kumimoji="0" lang="en-US" sz="10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8494B6-C93E-D348-AC24-1684DAE4A4C1}"/>
              </a:ext>
            </a:extLst>
          </p:cNvPr>
          <p:cNvSpPr txBox="1"/>
          <p:nvPr/>
        </p:nvSpPr>
        <p:spPr>
          <a:xfrm>
            <a:off x="5562305" y="3030715"/>
            <a:ext cx="334385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MSP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8A3190A-C664-6543-B96E-3CF3F679D179}"/>
              </a:ext>
            </a:extLst>
          </p:cNvPr>
          <p:cNvCxnSpPr>
            <a:stCxn id="4" idx="4"/>
            <a:endCxn id="37" idx="0"/>
          </p:cNvCxnSpPr>
          <p:nvPr/>
        </p:nvCxnSpPr>
        <p:spPr>
          <a:xfrm flipH="1">
            <a:off x="6368172" y="2907615"/>
            <a:ext cx="1" cy="316937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triangle" w="med" len="med"/>
            <a:tailEnd type="non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C0E9D3D-F5AC-9A4D-80E8-5C0F0D81195A}"/>
              </a:ext>
            </a:extLst>
          </p:cNvPr>
          <p:cNvGrpSpPr/>
          <p:nvPr/>
        </p:nvGrpSpPr>
        <p:grpSpPr>
          <a:xfrm>
            <a:off x="5561144" y="4293624"/>
            <a:ext cx="1565597" cy="1145107"/>
            <a:chOff x="5862119" y="4320801"/>
            <a:chExt cx="1565597" cy="1145107"/>
          </a:xfrm>
        </p:grpSpPr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D654E45C-43E0-E742-A63F-664B56D30529}"/>
                </a:ext>
              </a:extLst>
            </p:cNvPr>
            <p:cNvSpPr/>
            <p:nvPr/>
          </p:nvSpPr>
          <p:spPr>
            <a:xfrm>
              <a:off x="6020638" y="4320801"/>
              <a:ext cx="1293341" cy="432789"/>
            </a:xfrm>
            <a:prstGeom prst="ellipse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BondNet</a:t>
              </a:r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2D904C9E-20CC-BD45-89B0-9EA3202B5BA8}"/>
                </a:ext>
              </a:extLst>
            </p:cNvPr>
            <p:cNvSpPr/>
            <p:nvPr/>
          </p:nvSpPr>
          <p:spPr>
            <a:xfrm>
              <a:off x="5910578" y="5065800"/>
              <a:ext cx="1517138" cy="40010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ID1: MagnetoCorp.member</a:t>
              </a:r>
              <a:endParaRPr kumimoji="0" lang="en-US" sz="10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ID2: MagnetoCorp.admin</a:t>
              </a:r>
              <a:endParaRPr kumimoji="0" lang="en-US" sz="10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0FD785B0-F329-E443-A7A7-A7BB69F2FE32}"/>
                </a:ext>
              </a:extLst>
            </p:cNvPr>
            <p:cNvSpPr txBox="1"/>
            <p:nvPr/>
          </p:nvSpPr>
          <p:spPr>
            <a:xfrm>
              <a:off x="5862119" y="4869079"/>
              <a:ext cx="334385" cy="2462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MSP</a:t>
              </a:r>
            </a:p>
          </p:txBody>
        </p: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A5F405B3-911E-0943-A07D-A628A3A2F5A8}"/>
                </a:ext>
              </a:extLst>
            </p:cNvPr>
            <p:cNvCxnSpPr>
              <a:cxnSpLocks/>
              <a:stCxn id="94" idx="4"/>
              <a:endCxn id="95" idx="0"/>
            </p:cNvCxnSpPr>
            <p:nvPr/>
          </p:nvCxnSpPr>
          <p:spPr>
            <a:xfrm>
              <a:off x="6667309" y="4753590"/>
              <a:ext cx="1838" cy="312210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  <a:headEnd type="triangle" w="med" len="med"/>
              <a:tailEnd type="none" w="med" len="med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2E29AB79-0171-BA41-9200-FA814DF6238A}"/>
              </a:ext>
            </a:extLst>
          </p:cNvPr>
          <p:cNvSpPr txBox="1"/>
          <p:nvPr/>
        </p:nvSpPr>
        <p:spPr>
          <a:xfrm>
            <a:off x="2672709" y="2033864"/>
            <a:ext cx="1105429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MagnetoCorp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991AC4E4-7A79-6B4B-A313-10DCD008D4D3}"/>
              </a:ext>
            </a:extLst>
          </p:cNvPr>
          <p:cNvGrpSpPr/>
          <p:nvPr/>
        </p:nvGrpSpPr>
        <p:grpSpPr>
          <a:xfrm>
            <a:off x="2718425" y="3476410"/>
            <a:ext cx="648573" cy="1023276"/>
            <a:chOff x="2468147" y="2776679"/>
            <a:chExt cx="648573" cy="1023276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94523041-5081-5C4E-AB0A-A400E19D9886}"/>
                </a:ext>
              </a:extLst>
            </p:cNvPr>
            <p:cNvGrpSpPr/>
            <p:nvPr/>
          </p:nvGrpSpPr>
          <p:grpSpPr>
            <a:xfrm>
              <a:off x="2600215" y="2776679"/>
              <a:ext cx="384437" cy="768350"/>
              <a:chOff x="4188945" y="2848482"/>
              <a:chExt cx="138497" cy="276806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B75A1819-FA5E-4649-831B-CC9E51A74960}"/>
                  </a:ext>
                </a:extLst>
              </p:cNvPr>
              <p:cNvSpPr/>
              <p:nvPr/>
            </p:nvSpPr>
            <p:spPr>
              <a:xfrm>
                <a:off x="4202973" y="2848482"/>
                <a:ext cx="110442" cy="110259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algn="ctr"/>
                <a:endParaRPr lang="en-US" sz="1400"/>
              </a:p>
            </p:txBody>
          </p:sp>
          <p:sp>
            <p:nvSpPr>
              <p:cNvPr id="68" name="Round Same Side Corner Rectangle 67">
                <a:extLst>
                  <a:ext uri="{FF2B5EF4-FFF2-40B4-BE49-F238E27FC236}">
                    <a16:creationId xmlns:a16="http://schemas.microsoft.com/office/drawing/2014/main" id="{2C4C8A10-D11A-F64E-A873-26D27036BCDD}"/>
                  </a:ext>
                </a:extLst>
              </p:cNvPr>
              <p:cNvSpPr/>
              <p:nvPr/>
            </p:nvSpPr>
            <p:spPr>
              <a:xfrm>
                <a:off x="4188945" y="2958737"/>
                <a:ext cx="138497" cy="166551"/>
              </a:xfrm>
              <a:prstGeom prst="round2SameRect">
                <a:avLst>
                  <a:gd name="adj1" fmla="val 40197"/>
                  <a:gd name="adj2" fmla="val 0"/>
                </a:avLst>
              </a:prstGeom>
              <a:solidFill>
                <a:srgbClr val="FFFFFF"/>
              </a:solidFill>
              <a:ln w="1905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</p:grp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F8529C2C-961E-ED4F-9F34-F04A8C4462FA}"/>
                </a:ext>
              </a:extLst>
            </p:cNvPr>
            <p:cNvSpPr txBox="1"/>
            <p:nvPr/>
          </p:nvSpPr>
          <p:spPr>
            <a:xfrm>
              <a:off x="2468147" y="3492180"/>
              <a:ext cx="648573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Isabella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sp>
        <p:nvSpPr>
          <p:cNvPr id="72" name="Rectangle 71">
            <a:extLst>
              <a:ext uri="{FF2B5EF4-FFF2-40B4-BE49-F238E27FC236}">
                <a16:creationId xmlns:a16="http://schemas.microsoft.com/office/drawing/2014/main" id="{9DA64135-F2F1-DF4B-ADEC-6DDA3C840202}"/>
              </a:ext>
            </a:extLst>
          </p:cNvPr>
          <p:cNvSpPr/>
          <p:nvPr/>
        </p:nvSpPr>
        <p:spPr>
          <a:xfrm>
            <a:off x="2172731" y="2586960"/>
            <a:ext cx="786038" cy="462307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CA1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41703BB4-730C-EA44-A4E8-CC2153FAA0C6}"/>
              </a:ext>
            </a:extLst>
          </p:cNvPr>
          <p:cNvGrpSpPr/>
          <p:nvPr/>
        </p:nvGrpSpPr>
        <p:grpSpPr>
          <a:xfrm>
            <a:off x="2649692" y="4508119"/>
            <a:ext cx="786038" cy="1103350"/>
            <a:chOff x="2817130" y="4027787"/>
            <a:chExt cx="786038" cy="1103350"/>
          </a:xfrm>
        </p:grpSpPr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9D0BB59D-A412-8A42-86B4-113399AE5280}"/>
                </a:ext>
              </a:extLst>
            </p:cNvPr>
            <p:cNvSpPr/>
            <p:nvPr/>
          </p:nvSpPr>
          <p:spPr>
            <a:xfrm>
              <a:off x="2817130" y="4027787"/>
              <a:ext cx="786038" cy="462307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Wallet1</a:t>
              </a:r>
            </a:p>
          </p:txBody>
        </p: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C7895008-193B-2B45-BCB1-EC497B9098E0}"/>
                </a:ext>
              </a:extLst>
            </p:cNvPr>
            <p:cNvSpPr/>
            <p:nvPr/>
          </p:nvSpPr>
          <p:spPr>
            <a:xfrm>
              <a:off x="3052260" y="4517543"/>
              <a:ext cx="381376" cy="185896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ID1</a:t>
              </a:r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E75A60FE-0DAA-3E41-819A-A44B3DE59AF4}"/>
                </a:ext>
              </a:extLst>
            </p:cNvPr>
            <p:cNvSpPr/>
            <p:nvPr/>
          </p:nvSpPr>
          <p:spPr>
            <a:xfrm>
              <a:off x="3052007" y="4730887"/>
              <a:ext cx="381376" cy="185896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ID2</a:t>
              </a:r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55B29E89-A96A-9E46-9455-5E5009914500}"/>
                </a:ext>
              </a:extLst>
            </p:cNvPr>
            <p:cNvSpPr/>
            <p:nvPr/>
          </p:nvSpPr>
          <p:spPr>
            <a:xfrm>
              <a:off x="3052007" y="4945241"/>
              <a:ext cx="381376" cy="185896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ID3</a:t>
              </a:r>
            </a:p>
          </p:txBody>
        </p:sp>
        <p:cxnSp>
          <p:nvCxnSpPr>
            <p:cNvPr id="23" name="Elbow Connector 22">
              <a:extLst>
                <a:ext uri="{FF2B5EF4-FFF2-40B4-BE49-F238E27FC236}">
                  <a16:creationId xmlns:a16="http://schemas.microsoft.com/office/drawing/2014/main" id="{1AC0896D-E3E3-B940-99E5-0D404CD29D9E}"/>
                </a:ext>
              </a:extLst>
            </p:cNvPr>
            <p:cNvCxnSpPr>
              <a:endCxn id="108" idx="1"/>
            </p:cNvCxnSpPr>
            <p:nvPr/>
          </p:nvCxnSpPr>
          <p:spPr>
            <a:xfrm rot="16200000" flipH="1">
              <a:off x="2715696" y="4701877"/>
              <a:ext cx="548095" cy="124527"/>
            </a:xfrm>
            <a:prstGeom prst="bentConnector2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B7E13DEA-5757-8645-BE2D-ECA92ACDAE16}"/>
                </a:ext>
              </a:extLst>
            </p:cNvPr>
            <p:cNvCxnSpPr>
              <a:endCxn id="104" idx="1"/>
            </p:cNvCxnSpPr>
            <p:nvPr/>
          </p:nvCxnSpPr>
          <p:spPr>
            <a:xfrm>
              <a:off x="2927480" y="4609786"/>
              <a:ext cx="124780" cy="705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F0DE07D3-504E-534E-8EA7-A6B0708C0A5D}"/>
                </a:ext>
              </a:extLst>
            </p:cNvPr>
            <p:cNvCxnSpPr/>
            <p:nvPr/>
          </p:nvCxnSpPr>
          <p:spPr>
            <a:xfrm>
              <a:off x="2923130" y="4820967"/>
              <a:ext cx="124780" cy="705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D594C18B-3526-494F-970C-01EF9C6F3D26}"/>
              </a:ext>
            </a:extLst>
          </p:cNvPr>
          <p:cNvSpPr txBox="1"/>
          <p:nvPr/>
        </p:nvSpPr>
        <p:spPr>
          <a:xfrm>
            <a:off x="9418543" y="2032735"/>
            <a:ext cx="731930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DigiBank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DA3F0BDF-DB2D-F24C-A910-A96DC480064A}"/>
              </a:ext>
            </a:extLst>
          </p:cNvPr>
          <p:cNvGrpSpPr/>
          <p:nvPr/>
        </p:nvGrpSpPr>
        <p:grpSpPr>
          <a:xfrm>
            <a:off x="9539570" y="3479401"/>
            <a:ext cx="489876" cy="1023276"/>
            <a:chOff x="2547496" y="2776679"/>
            <a:chExt cx="489876" cy="1023276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B0FCA8C5-931C-C042-9F90-5957A70693D5}"/>
                </a:ext>
              </a:extLst>
            </p:cNvPr>
            <p:cNvGrpSpPr/>
            <p:nvPr/>
          </p:nvGrpSpPr>
          <p:grpSpPr>
            <a:xfrm>
              <a:off x="2600215" y="2776679"/>
              <a:ext cx="384437" cy="768350"/>
              <a:chOff x="4188945" y="2848482"/>
              <a:chExt cx="138497" cy="276806"/>
            </a:xfrm>
          </p:grpSpPr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B3DBB552-DCE5-EF4C-ACDB-407E32336C1C}"/>
                  </a:ext>
                </a:extLst>
              </p:cNvPr>
              <p:cNvSpPr/>
              <p:nvPr/>
            </p:nvSpPr>
            <p:spPr>
              <a:xfrm>
                <a:off x="4202973" y="2848482"/>
                <a:ext cx="110442" cy="110259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algn="ctr"/>
                <a:endParaRPr lang="en-US" sz="1400"/>
              </a:p>
            </p:txBody>
          </p:sp>
          <p:sp>
            <p:nvSpPr>
              <p:cNvPr id="64" name="Round Same Side Corner Rectangle 63">
                <a:extLst>
                  <a:ext uri="{FF2B5EF4-FFF2-40B4-BE49-F238E27FC236}">
                    <a16:creationId xmlns:a16="http://schemas.microsoft.com/office/drawing/2014/main" id="{DF1AD85B-EFB6-FC4A-9D7F-13B94A53BF40}"/>
                  </a:ext>
                </a:extLst>
              </p:cNvPr>
              <p:cNvSpPr/>
              <p:nvPr/>
            </p:nvSpPr>
            <p:spPr>
              <a:xfrm>
                <a:off x="4188945" y="2958737"/>
                <a:ext cx="138497" cy="166551"/>
              </a:xfrm>
              <a:prstGeom prst="round2SameRect">
                <a:avLst>
                  <a:gd name="adj1" fmla="val 40197"/>
                  <a:gd name="adj2" fmla="val 0"/>
                </a:avLst>
              </a:prstGeom>
              <a:solidFill>
                <a:srgbClr val="FFFFFF"/>
              </a:solidFill>
              <a:ln w="1905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</p:grp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37E4CB94-5559-E94A-A854-B5FE04A9E96D}"/>
                </a:ext>
              </a:extLst>
            </p:cNvPr>
            <p:cNvSpPr txBox="1"/>
            <p:nvPr/>
          </p:nvSpPr>
          <p:spPr>
            <a:xfrm>
              <a:off x="2547496" y="3492180"/>
              <a:ext cx="489876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Balaji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sp>
        <p:nvSpPr>
          <p:cNvPr id="107" name="Rectangle 106">
            <a:extLst>
              <a:ext uri="{FF2B5EF4-FFF2-40B4-BE49-F238E27FC236}">
                <a16:creationId xmlns:a16="http://schemas.microsoft.com/office/drawing/2014/main" id="{5467A433-3BEF-D044-B05E-9CB78DAE6DD2}"/>
              </a:ext>
            </a:extLst>
          </p:cNvPr>
          <p:cNvSpPr/>
          <p:nvPr/>
        </p:nvSpPr>
        <p:spPr>
          <a:xfrm>
            <a:off x="9881340" y="2577373"/>
            <a:ext cx="786038" cy="462307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CA2</a:t>
            </a:r>
          </a:p>
        </p:txBody>
      </p: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98A65A68-E290-6C4F-B3CC-B15D4388163C}"/>
              </a:ext>
            </a:extLst>
          </p:cNvPr>
          <p:cNvGrpSpPr/>
          <p:nvPr/>
        </p:nvGrpSpPr>
        <p:grpSpPr>
          <a:xfrm>
            <a:off x="9391489" y="4511110"/>
            <a:ext cx="786038" cy="675652"/>
            <a:chOff x="2817130" y="4027787"/>
            <a:chExt cx="786038" cy="675652"/>
          </a:xfrm>
        </p:grpSpPr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BAD95B49-BC8F-EC45-98BB-464FE222D95C}"/>
                </a:ext>
              </a:extLst>
            </p:cNvPr>
            <p:cNvSpPr/>
            <p:nvPr/>
          </p:nvSpPr>
          <p:spPr>
            <a:xfrm>
              <a:off x="2817130" y="4027787"/>
              <a:ext cx="786038" cy="462307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Wallet2</a:t>
              </a:r>
            </a:p>
          </p:txBody>
        </p:sp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4AE8981B-CCC6-8E4B-A2A5-89E9E8AF751D}"/>
                </a:ext>
              </a:extLst>
            </p:cNvPr>
            <p:cNvSpPr/>
            <p:nvPr/>
          </p:nvSpPr>
          <p:spPr>
            <a:xfrm>
              <a:off x="3052260" y="4517543"/>
              <a:ext cx="381376" cy="185896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ID4</a:t>
              </a:r>
            </a:p>
          </p:txBody>
        </p:sp>
        <p:cxnSp>
          <p:nvCxnSpPr>
            <p:cNvPr id="115" name="Elbow Connector 114">
              <a:extLst>
                <a:ext uri="{FF2B5EF4-FFF2-40B4-BE49-F238E27FC236}">
                  <a16:creationId xmlns:a16="http://schemas.microsoft.com/office/drawing/2014/main" id="{3C3DD044-3A64-1F4C-90B5-6545672400BE}"/>
                </a:ext>
              </a:extLst>
            </p:cNvPr>
            <p:cNvCxnSpPr>
              <a:cxnSpLocks/>
              <a:endCxn id="112" idx="1"/>
            </p:cNvCxnSpPr>
            <p:nvPr/>
          </p:nvCxnSpPr>
          <p:spPr>
            <a:xfrm>
              <a:off x="2927480" y="4490093"/>
              <a:ext cx="124780" cy="120398"/>
            </a:xfrm>
            <a:prstGeom prst="bentConnector3">
              <a:avLst>
                <a:gd name="adj1" fmla="val 50000"/>
              </a:avLst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125" name="Rectangle 124">
            <a:extLst>
              <a:ext uri="{FF2B5EF4-FFF2-40B4-BE49-F238E27FC236}">
                <a16:creationId xmlns:a16="http://schemas.microsoft.com/office/drawing/2014/main" id="{6409F6F1-AB37-6A43-9261-5042DF85C042}"/>
              </a:ext>
            </a:extLst>
          </p:cNvPr>
          <p:cNvSpPr/>
          <p:nvPr/>
        </p:nvSpPr>
        <p:spPr>
          <a:xfrm>
            <a:off x="3346846" y="3649259"/>
            <a:ext cx="786038" cy="462307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App1</a:t>
            </a: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64C240F5-23D9-D647-8383-5CA01EF452B4}"/>
              </a:ext>
            </a:extLst>
          </p:cNvPr>
          <p:cNvSpPr/>
          <p:nvPr/>
        </p:nvSpPr>
        <p:spPr>
          <a:xfrm>
            <a:off x="8730378" y="3628547"/>
            <a:ext cx="786038" cy="462307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App2</a:t>
            </a:r>
          </a:p>
        </p:txBody>
      </p:sp>
      <p:cxnSp>
        <p:nvCxnSpPr>
          <p:cNvPr id="43" name="Elbow Connector 42">
            <a:extLst>
              <a:ext uri="{FF2B5EF4-FFF2-40B4-BE49-F238E27FC236}">
                <a16:creationId xmlns:a16="http://schemas.microsoft.com/office/drawing/2014/main" id="{A4685982-6989-F942-A5D2-5611100001DC}"/>
              </a:ext>
            </a:extLst>
          </p:cNvPr>
          <p:cNvCxnSpPr>
            <a:cxnSpLocks/>
            <a:stCxn id="106" idx="3"/>
            <a:endCxn id="125" idx="2"/>
          </p:cNvCxnSpPr>
          <p:nvPr/>
        </p:nvCxnSpPr>
        <p:spPr>
          <a:xfrm flipV="1">
            <a:off x="3435730" y="4111566"/>
            <a:ext cx="304135" cy="627707"/>
          </a:xfrm>
          <a:prstGeom prst="bentConnector2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27" name="Elbow Connector 126">
            <a:extLst>
              <a:ext uri="{FF2B5EF4-FFF2-40B4-BE49-F238E27FC236}">
                <a16:creationId xmlns:a16="http://schemas.microsoft.com/office/drawing/2014/main" id="{D9BAACF7-92E8-2249-B78B-FB1E4F532766}"/>
              </a:ext>
            </a:extLst>
          </p:cNvPr>
          <p:cNvCxnSpPr>
            <a:cxnSpLocks/>
            <a:stCxn id="125" idx="3"/>
            <a:endCxn id="4" idx="2"/>
          </p:cNvCxnSpPr>
          <p:nvPr/>
        </p:nvCxnSpPr>
        <p:spPr>
          <a:xfrm flipV="1">
            <a:off x="4132884" y="2691221"/>
            <a:ext cx="1588618" cy="1189192"/>
          </a:xfrm>
          <a:prstGeom prst="bentConnector3">
            <a:avLst>
              <a:gd name="adj1" fmla="val 50000"/>
            </a:avLst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28" name="Elbow Connector 127">
            <a:extLst>
              <a:ext uri="{FF2B5EF4-FFF2-40B4-BE49-F238E27FC236}">
                <a16:creationId xmlns:a16="http://schemas.microsoft.com/office/drawing/2014/main" id="{1D8DE788-F7E4-0A42-BB9B-CEEF8DFFA3C8}"/>
              </a:ext>
            </a:extLst>
          </p:cNvPr>
          <p:cNvCxnSpPr>
            <a:cxnSpLocks/>
            <a:stCxn id="111" idx="1"/>
            <a:endCxn id="126" idx="2"/>
          </p:cNvCxnSpPr>
          <p:nvPr/>
        </p:nvCxnSpPr>
        <p:spPr>
          <a:xfrm rot="10800000">
            <a:off x="9123397" y="4090854"/>
            <a:ext cx="268092" cy="651410"/>
          </a:xfrm>
          <a:prstGeom prst="bentConnector2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31" name="Elbow Connector 130">
            <a:extLst>
              <a:ext uri="{FF2B5EF4-FFF2-40B4-BE49-F238E27FC236}">
                <a16:creationId xmlns:a16="http://schemas.microsoft.com/office/drawing/2014/main" id="{8E2BC3EF-8D59-F642-886D-854A5AC518D5}"/>
              </a:ext>
            </a:extLst>
          </p:cNvPr>
          <p:cNvCxnSpPr>
            <a:cxnSpLocks/>
            <a:stCxn id="125" idx="3"/>
            <a:endCxn id="94" idx="2"/>
          </p:cNvCxnSpPr>
          <p:nvPr/>
        </p:nvCxnSpPr>
        <p:spPr>
          <a:xfrm>
            <a:off x="4132884" y="3880413"/>
            <a:ext cx="1586779" cy="629606"/>
          </a:xfrm>
          <a:prstGeom prst="bentConnector3">
            <a:avLst>
              <a:gd name="adj1" fmla="val 50000"/>
            </a:avLst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44" name="Elbow Connector 143">
            <a:extLst>
              <a:ext uri="{FF2B5EF4-FFF2-40B4-BE49-F238E27FC236}">
                <a16:creationId xmlns:a16="http://schemas.microsoft.com/office/drawing/2014/main" id="{AD955A1B-B010-A847-B45C-C485F8589CE7}"/>
              </a:ext>
            </a:extLst>
          </p:cNvPr>
          <p:cNvCxnSpPr>
            <a:cxnSpLocks/>
            <a:stCxn id="126" idx="1"/>
            <a:endCxn id="4" idx="6"/>
          </p:cNvCxnSpPr>
          <p:nvPr/>
        </p:nvCxnSpPr>
        <p:spPr>
          <a:xfrm rot="10800000">
            <a:off x="7014844" y="2691221"/>
            <a:ext cx="1715535" cy="1168480"/>
          </a:xfrm>
          <a:prstGeom prst="bentConnector3">
            <a:avLst>
              <a:gd name="adj1" fmla="val 50000"/>
            </a:avLst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1728368644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542A6C-8467-794B-963F-1A293C6A4C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Diagram 11 – Wallet Structure</a:t>
            </a:r>
          </a:p>
        </p:txBody>
      </p:sp>
      <p:sp>
        <p:nvSpPr>
          <p:cNvPr id="15" name="Rectangle 28">
            <a:extLst>
              <a:ext uri="{FF2B5EF4-FFF2-40B4-BE49-F238E27FC236}">
                <a16:creationId xmlns:a16="http://schemas.microsoft.com/office/drawing/2014/main" id="{9C60F193-B447-CA46-AEFC-65FE39B1D19B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08E131CD-C353-FD43-83F1-AA54EB6258C1}"/>
              </a:ext>
            </a:extLst>
          </p:cNvPr>
          <p:cNvGrpSpPr/>
          <p:nvPr/>
        </p:nvGrpSpPr>
        <p:grpSpPr>
          <a:xfrm>
            <a:off x="4825627" y="2048566"/>
            <a:ext cx="3204782" cy="3830163"/>
            <a:chOff x="5330147" y="2167023"/>
            <a:chExt cx="3204782" cy="3830163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53514BF-A5C0-664B-8765-9DA5A2432C88}"/>
                </a:ext>
              </a:extLst>
            </p:cNvPr>
            <p:cNvSpPr/>
            <p:nvPr/>
          </p:nvSpPr>
          <p:spPr>
            <a:xfrm>
              <a:off x="5330147" y="2167023"/>
              <a:ext cx="870884" cy="512209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wallet 1</a:t>
              </a:r>
            </a:p>
          </p:txBody>
        </p:sp>
        <p:cxnSp>
          <p:nvCxnSpPr>
            <p:cNvPr id="33" name="Elbow Connector 32">
              <a:extLst>
                <a:ext uri="{FF2B5EF4-FFF2-40B4-BE49-F238E27FC236}">
                  <a16:creationId xmlns:a16="http://schemas.microsoft.com/office/drawing/2014/main" id="{8F00F4DC-9912-8646-9D25-AF352FDA0941}"/>
                </a:ext>
              </a:extLst>
            </p:cNvPr>
            <p:cNvCxnSpPr>
              <a:cxnSpLocks/>
              <a:stCxn id="61" idx="4"/>
              <a:endCxn id="69" idx="1"/>
            </p:cNvCxnSpPr>
            <p:nvPr/>
          </p:nvCxnSpPr>
          <p:spPr>
            <a:xfrm rot="16200000" flipH="1">
              <a:off x="4150307" y="3978103"/>
              <a:ext cx="2742732" cy="137968"/>
            </a:xfrm>
            <a:prstGeom prst="bentConnector2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EA1611FF-82B5-3E42-BADB-C411592F6DCC}"/>
                </a:ext>
              </a:extLst>
            </p:cNvPr>
            <p:cNvSpPr/>
            <p:nvPr/>
          </p:nvSpPr>
          <p:spPr>
            <a:xfrm>
              <a:off x="5590657" y="2795888"/>
              <a:ext cx="422542" cy="205962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400" dirty="0"/>
                <a:t>ID 1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5572314-B9D7-8C4A-8F39-2437171E012F}"/>
                </a:ext>
              </a:extLst>
            </p:cNvPr>
            <p:cNvSpPr/>
            <p:nvPr/>
          </p:nvSpPr>
          <p:spPr>
            <a:xfrm>
              <a:off x="5822241" y="3032782"/>
              <a:ext cx="1039611" cy="205962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400" dirty="0"/>
                <a:t>certificate 1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92562937-01E5-D347-8AED-94D8F550B15D}"/>
                </a:ext>
              </a:extLst>
            </p:cNvPr>
            <p:cNvSpPr/>
            <p:nvPr/>
          </p:nvSpPr>
          <p:spPr>
            <a:xfrm>
              <a:off x="5822241" y="3269675"/>
              <a:ext cx="1039611" cy="205962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400" dirty="0"/>
                <a:t>public key 1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886E1D0E-3D9A-6B4A-A71D-BAAB1A280898}"/>
                </a:ext>
              </a:extLst>
            </p:cNvPr>
            <p:cNvSpPr/>
            <p:nvPr/>
          </p:nvSpPr>
          <p:spPr>
            <a:xfrm>
              <a:off x="5822241" y="3506568"/>
              <a:ext cx="1039611" cy="205962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400" dirty="0"/>
                <a:t>private key 1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24D90846-8421-D04B-A66E-61141C1697FC}"/>
                </a:ext>
              </a:extLst>
            </p:cNvPr>
            <p:cNvSpPr/>
            <p:nvPr/>
          </p:nvSpPr>
          <p:spPr>
            <a:xfrm>
              <a:off x="5822241" y="3743461"/>
              <a:ext cx="1039611" cy="205962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400" dirty="0"/>
                <a:t>metadata 1</a:t>
              </a:r>
            </a:p>
          </p:txBody>
        </p:sp>
        <p:cxnSp>
          <p:nvCxnSpPr>
            <p:cNvPr id="38" name="Elbow Connector 37">
              <a:extLst>
                <a:ext uri="{FF2B5EF4-FFF2-40B4-BE49-F238E27FC236}">
                  <a16:creationId xmlns:a16="http://schemas.microsoft.com/office/drawing/2014/main" id="{45E3F11E-0D7D-CA45-91E8-3DC0B492AFFA}"/>
                </a:ext>
              </a:extLst>
            </p:cNvPr>
            <p:cNvCxnSpPr>
              <a:cxnSpLocks/>
              <a:stCxn id="10" idx="4"/>
              <a:endCxn id="37" idx="1"/>
            </p:cNvCxnSpPr>
            <p:nvPr/>
          </p:nvCxnSpPr>
          <p:spPr>
            <a:xfrm rot="16200000" flipH="1">
              <a:off x="5329385" y="3353586"/>
              <a:ext cx="844592" cy="141120"/>
            </a:xfrm>
            <a:prstGeom prst="bentConnector2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EFA90ED6-2B33-C940-B73C-85F4FCA6239F}"/>
                </a:ext>
              </a:extLst>
            </p:cNvPr>
            <p:cNvSpPr/>
            <p:nvPr/>
          </p:nvSpPr>
          <p:spPr>
            <a:xfrm>
              <a:off x="5655794" y="2951196"/>
              <a:ext cx="50654" cy="50654"/>
            </a:xfrm>
            <a:prstGeom prst="ellipse">
              <a:avLst/>
            </a:prstGeom>
            <a:noFill/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A7223C92-CF98-FA4F-9D48-F805F449EDD3}"/>
                </a:ext>
              </a:extLst>
            </p:cNvPr>
            <p:cNvCxnSpPr>
              <a:cxnSpLocks/>
              <a:endCxn id="34" idx="1"/>
            </p:cNvCxnSpPr>
            <p:nvPr/>
          </p:nvCxnSpPr>
          <p:spPr>
            <a:xfrm>
              <a:off x="5681120" y="3135763"/>
              <a:ext cx="141121" cy="0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65543D67-FDEF-B040-A50C-F69EF92B9354}"/>
                </a:ext>
              </a:extLst>
            </p:cNvPr>
            <p:cNvCxnSpPr>
              <a:cxnSpLocks/>
              <a:endCxn id="35" idx="1"/>
            </p:cNvCxnSpPr>
            <p:nvPr/>
          </p:nvCxnSpPr>
          <p:spPr>
            <a:xfrm>
              <a:off x="5681120" y="3372656"/>
              <a:ext cx="141121" cy="0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53C7E5C5-1343-E64C-B329-E4C15775D66C}"/>
                </a:ext>
              </a:extLst>
            </p:cNvPr>
            <p:cNvCxnSpPr>
              <a:cxnSpLocks/>
              <a:endCxn id="36" idx="1"/>
            </p:cNvCxnSpPr>
            <p:nvPr/>
          </p:nvCxnSpPr>
          <p:spPr>
            <a:xfrm>
              <a:off x="5681120" y="3609549"/>
              <a:ext cx="141121" cy="0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72A51D07-6470-AE4F-98EF-17E2C51AF1B5}"/>
                </a:ext>
              </a:extLst>
            </p:cNvPr>
            <p:cNvGrpSpPr/>
            <p:nvPr/>
          </p:nvGrpSpPr>
          <p:grpSpPr>
            <a:xfrm>
              <a:off x="5590657" y="4042094"/>
              <a:ext cx="1271195" cy="1153535"/>
              <a:chOff x="3424630" y="3105358"/>
              <a:chExt cx="1271195" cy="1153535"/>
            </a:xfrm>
          </p:grpSpPr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93BB305F-60B1-E745-A92B-C397587DFB42}"/>
                  </a:ext>
                </a:extLst>
              </p:cNvPr>
              <p:cNvSpPr/>
              <p:nvPr/>
            </p:nvSpPr>
            <p:spPr>
              <a:xfrm>
                <a:off x="3424630" y="3105358"/>
                <a:ext cx="422542" cy="205962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1400" dirty="0"/>
                  <a:t>ID 2</a:t>
                </a:r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F3C518C6-3994-C145-877F-C11B22B283BF}"/>
                  </a:ext>
                </a:extLst>
              </p:cNvPr>
              <p:cNvSpPr/>
              <p:nvPr/>
            </p:nvSpPr>
            <p:spPr>
              <a:xfrm>
                <a:off x="3656214" y="3342252"/>
                <a:ext cx="1039611" cy="205962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1400" dirty="0"/>
                  <a:t>certificate 2</a:t>
                </a:r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782768DD-2BAF-B24F-8FCF-BA549A87BFF3}"/>
                  </a:ext>
                </a:extLst>
              </p:cNvPr>
              <p:cNvSpPr/>
              <p:nvPr/>
            </p:nvSpPr>
            <p:spPr>
              <a:xfrm>
                <a:off x="3656214" y="3579145"/>
                <a:ext cx="1039611" cy="205962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1400" dirty="0"/>
                  <a:t>public key 2</a:t>
                </a:r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AD6E42C7-9FA4-9D49-8F14-EF500A25D555}"/>
                  </a:ext>
                </a:extLst>
              </p:cNvPr>
              <p:cNvSpPr/>
              <p:nvPr/>
            </p:nvSpPr>
            <p:spPr>
              <a:xfrm>
                <a:off x="3656214" y="3816038"/>
                <a:ext cx="1039611" cy="205962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1400" dirty="0"/>
                  <a:t>private key 2</a:t>
                </a:r>
              </a:p>
            </p:txBody>
          </p:sp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0C73CCDE-6686-C443-A184-506495307B31}"/>
                  </a:ext>
                </a:extLst>
              </p:cNvPr>
              <p:cNvSpPr/>
              <p:nvPr/>
            </p:nvSpPr>
            <p:spPr>
              <a:xfrm>
                <a:off x="3656214" y="4052931"/>
                <a:ext cx="1039611" cy="205962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1400" dirty="0"/>
                  <a:t>metadata 2</a:t>
                </a:r>
              </a:p>
            </p:txBody>
          </p:sp>
          <p:cxnSp>
            <p:nvCxnSpPr>
              <p:cNvPr id="55" name="Elbow Connector 54">
                <a:extLst>
                  <a:ext uri="{FF2B5EF4-FFF2-40B4-BE49-F238E27FC236}">
                    <a16:creationId xmlns:a16="http://schemas.microsoft.com/office/drawing/2014/main" id="{B2C724DB-564C-6E47-9D6E-087F0DACCA66}"/>
                  </a:ext>
                </a:extLst>
              </p:cNvPr>
              <p:cNvCxnSpPr>
                <a:cxnSpLocks/>
                <a:stCxn id="56" idx="4"/>
                <a:endCxn id="54" idx="1"/>
              </p:cNvCxnSpPr>
              <p:nvPr/>
            </p:nvCxnSpPr>
            <p:spPr>
              <a:xfrm rot="16200000" flipH="1">
                <a:off x="3163358" y="3663056"/>
                <a:ext cx="844592" cy="141120"/>
              </a:xfrm>
              <a:prstGeom prst="bentConnector2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3DE48F05-EE87-0340-9659-F2BB118924B7}"/>
                  </a:ext>
                </a:extLst>
              </p:cNvPr>
              <p:cNvSpPr/>
              <p:nvPr/>
            </p:nvSpPr>
            <p:spPr>
              <a:xfrm>
                <a:off x="3489767" y="3260666"/>
                <a:ext cx="50654" cy="50654"/>
              </a:xfrm>
              <a:prstGeom prst="ellipse">
                <a:avLst/>
              </a:prstGeom>
              <a:noFill/>
              <a:ln w="12700" cap="flat">
                <a:noFill/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FAF4320D-2606-8943-A342-4F8215FFDD8C}"/>
                  </a:ext>
                </a:extLst>
              </p:cNvPr>
              <p:cNvCxnSpPr>
                <a:cxnSpLocks/>
                <a:endCxn id="51" idx="1"/>
              </p:cNvCxnSpPr>
              <p:nvPr/>
            </p:nvCxnSpPr>
            <p:spPr>
              <a:xfrm>
                <a:off x="3515093" y="3445233"/>
                <a:ext cx="141121" cy="0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559F20C0-EF49-E94B-BBC7-B4B10ECBBA74}"/>
                  </a:ext>
                </a:extLst>
              </p:cNvPr>
              <p:cNvCxnSpPr>
                <a:cxnSpLocks/>
                <a:endCxn id="52" idx="1"/>
              </p:cNvCxnSpPr>
              <p:nvPr/>
            </p:nvCxnSpPr>
            <p:spPr>
              <a:xfrm>
                <a:off x="3515093" y="3682126"/>
                <a:ext cx="141121" cy="0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E7DFCCD6-BDA6-8044-9A6B-69E854C49B0A}"/>
                  </a:ext>
                </a:extLst>
              </p:cNvPr>
              <p:cNvCxnSpPr>
                <a:cxnSpLocks/>
                <a:endCxn id="53" idx="1"/>
              </p:cNvCxnSpPr>
              <p:nvPr/>
            </p:nvCxnSpPr>
            <p:spPr>
              <a:xfrm>
                <a:off x="3515093" y="3919019"/>
                <a:ext cx="141121" cy="0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5B5FD801-57B3-E14F-99B7-7CADC8E2D819}"/>
                </a:ext>
              </a:extLst>
            </p:cNvPr>
            <p:cNvSpPr/>
            <p:nvPr/>
          </p:nvSpPr>
          <p:spPr>
            <a:xfrm>
              <a:off x="5427362" y="2625067"/>
              <a:ext cx="50654" cy="50654"/>
            </a:xfrm>
            <a:prstGeom prst="ellipse">
              <a:avLst/>
            </a:prstGeom>
            <a:noFill/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57ECCE91-92FA-6846-B64B-39DFACCE4D1D}"/>
                </a:ext>
              </a:extLst>
            </p:cNvPr>
            <p:cNvCxnSpPr>
              <a:cxnSpLocks/>
              <a:endCxn id="27" idx="1"/>
            </p:cNvCxnSpPr>
            <p:nvPr/>
          </p:nvCxnSpPr>
          <p:spPr>
            <a:xfrm>
              <a:off x="5452689" y="2898869"/>
              <a:ext cx="137968" cy="0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8D238042-CFA6-6C40-8CA7-0A762E0181BD}"/>
                </a:ext>
              </a:extLst>
            </p:cNvPr>
            <p:cNvSpPr/>
            <p:nvPr/>
          </p:nvSpPr>
          <p:spPr>
            <a:xfrm>
              <a:off x="5590657" y="5315472"/>
              <a:ext cx="422542" cy="205962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400" dirty="0"/>
                <a:t>ID n</a:t>
              </a:r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6E0F46D9-8229-5D4B-BDB7-9234BE8B617C}"/>
                </a:ext>
              </a:extLst>
            </p:cNvPr>
            <p:cNvSpPr/>
            <p:nvPr/>
          </p:nvSpPr>
          <p:spPr>
            <a:xfrm>
              <a:off x="5822241" y="5552366"/>
              <a:ext cx="1039611" cy="205962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400" dirty="0"/>
                <a:t>certificate n</a:t>
              </a:r>
            </a:p>
          </p:txBody>
        </p:sp>
        <p:cxnSp>
          <p:nvCxnSpPr>
            <p:cNvPr id="74" name="Elbow Connector 73">
              <a:extLst>
                <a:ext uri="{FF2B5EF4-FFF2-40B4-BE49-F238E27FC236}">
                  <a16:creationId xmlns:a16="http://schemas.microsoft.com/office/drawing/2014/main" id="{AD9FECE9-E1F9-2344-B898-96CF8A6885EE}"/>
                </a:ext>
              </a:extLst>
            </p:cNvPr>
            <p:cNvCxnSpPr>
              <a:cxnSpLocks/>
              <a:stCxn id="75" idx="4"/>
              <a:endCxn id="70" idx="1"/>
            </p:cNvCxnSpPr>
            <p:nvPr/>
          </p:nvCxnSpPr>
          <p:spPr>
            <a:xfrm rot="16200000" flipH="1">
              <a:off x="5684725" y="5517830"/>
              <a:ext cx="133913" cy="141120"/>
            </a:xfrm>
            <a:prstGeom prst="bentConnector2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C199F1CE-5ACB-934C-BDC9-C7E57E29AFA8}"/>
                </a:ext>
              </a:extLst>
            </p:cNvPr>
            <p:cNvSpPr/>
            <p:nvPr/>
          </p:nvSpPr>
          <p:spPr>
            <a:xfrm>
              <a:off x="5655794" y="5470780"/>
              <a:ext cx="50654" cy="50654"/>
            </a:xfrm>
            <a:prstGeom prst="ellipse">
              <a:avLst/>
            </a:prstGeom>
            <a:noFill/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F2B89EDD-A470-EF44-83B3-5D53AEB95683}"/>
                </a:ext>
              </a:extLst>
            </p:cNvPr>
            <p:cNvCxnSpPr>
              <a:cxnSpLocks/>
              <a:endCxn id="50" idx="1"/>
            </p:cNvCxnSpPr>
            <p:nvPr/>
          </p:nvCxnSpPr>
          <p:spPr>
            <a:xfrm>
              <a:off x="5452688" y="4145075"/>
              <a:ext cx="137969" cy="0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7B536C37-107C-9A46-8482-5AB94B604342}"/>
                </a:ext>
              </a:extLst>
            </p:cNvPr>
            <p:cNvSpPr/>
            <p:nvPr/>
          </p:nvSpPr>
          <p:spPr>
            <a:xfrm>
              <a:off x="5427362" y="4980250"/>
              <a:ext cx="45719" cy="4571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211EC4EC-4C02-9A46-B0EC-F37EC01022E1}"/>
                </a:ext>
              </a:extLst>
            </p:cNvPr>
            <p:cNvSpPr/>
            <p:nvPr/>
          </p:nvSpPr>
          <p:spPr>
            <a:xfrm>
              <a:off x="5427362" y="5055319"/>
              <a:ext cx="45719" cy="4571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71F5AECC-9631-9446-ACC8-1A57B42A61EC}"/>
                </a:ext>
              </a:extLst>
            </p:cNvPr>
            <p:cNvSpPr/>
            <p:nvPr/>
          </p:nvSpPr>
          <p:spPr>
            <a:xfrm>
              <a:off x="5427362" y="5130388"/>
              <a:ext cx="45719" cy="4571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FC9952FE-C562-CA47-9FD8-05D195FCC51A}"/>
                </a:ext>
              </a:extLst>
            </p:cNvPr>
            <p:cNvSpPr/>
            <p:nvPr/>
          </p:nvSpPr>
          <p:spPr>
            <a:xfrm>
              <a:off x="5427362" y="5205457"/>
              <a:ext cx="45719" cy="4571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CEC9CDC5-FF45-054B-8823-9465E4FFAAC2}"/>
                </a:ext>
              </a:extLst>
            </p:cNvPr>
            <p:cNvSpPr txBox="1"/>
            <p:nvPr/>
          </p:nvSpPr>
          <p:spPr>
            <a:xfrm>
              <a:off x="5771395" y="5627856"/>
              <a:ext cx="265455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...</a:t>
              </a: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600CEEC5-F6EE-0B44-BEBE-E8BDD90756EB}"/>
                </a:ext>
              </a:extLst>
            </p:cNvPr>
            <p:cNvSpPr/>
            <p:nvPr/>
          </p:nvSpPr>
          <p:spPr>
            <a:xfrm>
              <a:off x="7664045" y="2879658"/>
              <a:ext cx="870884" cy="512209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CA 1</a:t>
              </a:r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F54C7E47-E5D5-9D4A-B02B-B231A4B814E0}"/>
                </a:ext>
              </a:extLst>
            </p:cNvPr>
            <p:cNvSpPr/>
            <p:nvPr/>
          </p:nvSpPr>
          <p:spPr>
            <a:xfrm>
              <a:off x="7664045" y="5399242"/>
              <a:ext cx="870884" cy="512209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CA x </a:t>
              </a:r>
            </a:p>
          </p:txBody>
        </p:sp>
        <p:cxnSp>
          <p:nvCxnSpPr>
            <p:cNvPr id="96" name="Straight Arrow Connector 95">
              <a:extLst>
                <a:ext uri="{FF2B5EF4-FFF2-40B4-BE49-F238E27FC236}">
                  <a16:creationId xmlns:a16="http://schemas.microsoft.com/office/drawing/2014/main" id="{34659704-74EC-1D42-96CF-E75A5E6AEB89}"/>
                </a:ext>
              </a:extLst>
            </p:cNvPr>
            <p:cNvCxnSpPr>
              <a:stCxn id="93" idx="1"/>
              <a:endCxn id="34" idx="3"/>
            </p:cNvCxnSpPr>
            <p:nvPr/>
          </p:nvCxnSpPr>
          <p:spPr>
            <a:xfrm flipH="1">
              <a:off x="6861852" y="3135763"/>
              <a:ext cx="802193" cy="0"/>
            </a:xfrm>
            <a:prstGeom prst="straightConnector1">
              <a:avLst/>
            </a:prstGeom>
            <a:noFill/>
            <a:ln w="12700" cap="flat">
              <a:solidFill>
                <a:schemeClr val="tx1"/>
              </a:solidFill>
              <a:prstDash val="sysDot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98" name="Straight Arrow Connector 97">
              <a:extLst>
                <a:ext uri="{FF2B5EF4-FFF2-40B4-BE49-F238E27FC236}">
                  <a16:creationId xmlns:a16="http://schemas.microsoft.com/office/drawing/2014/main" id="{0A6ABD88-0209-3840-86EA-6BADC390880D}"/>
                </a:ext>
              </a:extLst>
            </p:cNvPr>
            <p:cNvCxnSpPr>
              <a:cxnSpLocks/>
              <a:stCxn id="94" idx="1"/>
              <a:endCxn id="70" idx="3"/>
            </p:cNvCxnSpPr>
            <p:nvPr/>
          </p:nvCxnSpPr>
          <p:spPr>
            <a:xfrm flipH="1">
              <a:off x="6861852" y="5655347"/>
              <a:ext cx="802193" cy="0"/>
            </a:xfrm>
            <a:prstGeom prst="straightConnector1">
              <a:avLst/>
            </a:prstGeom>
            <a:noFill/>
            <a:ln w="12700" cap="flat">
              <a:solidFill>
                <a:schemeClr val="tx1"/>
              </a:solidFill>
              <a:prstDash val="sysDot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76870962-F7D8-1F42-9954-8E839C2247F6}"/>
                </a:ext>
              </a:extLst>
            </p:cNvPr>
            <p:cNvSpPr txBox="1"/>
            <p:nvPr/>
          </p:nvSpPr>
          <p:spPr>
            <a:xfrm>
              <a:off x="7093405" y="2892657"/>
              <a:ext cx="459419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issue</a:t>
              </a: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73C566FF-092E-7A4C-9422-C4120AA5E443}"/>
                </a:ext>
              </a:extLst>
            </p:cNvPr>
            <p:cNvSpPr txBox="1"/>
            <p:nvPr/>
          </p:nvSpPr>
          <p:spPr>
            <a:xfrm>
              <a:off x="7088830" y="5415820"/>
              <a:ext cx="459419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issue</a:t>
              </a:r>
            </a:p>
          </p:txBody>
        </p:sp>
        <p:cxnSp>
          <p:nvCxnSpPr>
            <p:cNvPr id="105" name="Elbow Connector 104">
              <a:extLst>
                <a:ext uri="{FF2B5EF4-FFF2-40B4-BE49-F238E27FC236}">
                  <a16:creationId xmlns:a16="http://schemas.microsoft.com/office/drawing/2014/main" id="{18279D38-6718-9A43-8BEE-860D3FAF5EE3}"/>
                </a:ext>
              </a:extLst>
            </p:cNvPr>
            <p:cNvCxnSpPr>
              <a:stCxn id="93" idx="2"/>
              <a:endCxn id="51" idx="3"/>
            </p:cNvCxnSpPr>
            <p:nvPr/>
          </p:nvCxnSpPr>
          <p:spPr>
            <a:xfrm rot="5400000">
              <a:off x="6985619" y="3268101"/>
              <a:ext cx="990102" cy="1237635"/>
            </a:xfrm>
            <a:prstGeom prst="bentConnector2">
              <a:avLst/>
            </a:prstGeom>
            <a:noFill/>
            <a:ln w="12700" cap="flat">
              <a:solidFill>
                <a:schemeClr val="tx1"/>
              </a:solidFill>
              <a:prstDash val="sysDot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AB807273-0F89-F044-98CE-1ADA30FE9994}"/>
                </a:ext>
              </a:extLst>
            </p:cNvPr>
            <p:cNvSpPr txBox="1"/>
            <p:nvPr/>
          </p:nvSpPr>
          <p:spPr>
            <a:xfrm>
              <a:off x="7088831" y="4133936"/>
              <a:ext cx="459419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issue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81506809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542A6C-8467-794B-963F-1A293C6A4C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Diagram 11.b – Wallet Structure</a:t>
            </a:r>
          </a:p>
        </p:txBody>
      </p:sp>
      <p:sp>
        <p:nvSpPr>
          <p:cNvPr id="15" name="Rectangle 28">
            <a:extLst>
              <a:ext uri="{FF2B5EF4-FFF2-40B4-BE49-F238E27FC236}">
                <a16:creationId xmlns:a16="http://schemas.microsoft.com/office/drawing/2014/main" id="{9C60F193-B447-CA46-AEFC-65FE39B1D19B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7657325-1C69-D248-8A62-A92BFB67FC2A}"/>
              </a:ext>
            </a:extLst>
          </p:cNvPr>
          <p:cNvGrpSpPr/>
          <p:nvPr/>
        </p:nvGrpSpPr>
        <p:grpSpPr>
          <a:xfrm>
            <a:off x="4825627" y="2267050"/>
            <a:ext cx="3204782" cy="3393195"/>
            <a:chOff x="4825627" y="2048566"/>
            <a:chExt cx="3204782" cy="3393195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53514BF-A5C0-664B-8765-9DA5A2432C88}"/>
                </a:ext>
              </a:extLst>
            </p:cNvPr>
            <p:cNvSpPr/>
            <p:nvPr/>
          </p:nvSpPr>
          <p:spPr>
            <a:xfrm>
              <a:off x="4825627" y="2048566"/>
              <a:ext cx="870884" cy="512209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wallet 1</a:t>
              </a:r>
            </a:p>
          </p:txBody>
        </p:sp>
        <p:cxnSp>
          <p:nvCxnSpPr>
            <p:cNvPr id="33" name="Elbow Connector 32">
              <a:extLst>
                <a:ext uri="{FF2B5EF4-FFF2-40B4-BE49-F238E27FC236}">
                  <a16:creationId xmlns:a16="http://schemas.microsoft.com/office/drawing/2014/main" id="{8F00F4DC-9912-8646-9D25-AF352FDA0941}"/>
                </a:ext>
              </a:extLst>
            </p:cNvPr>
            <p:cNvCxnSpPr>
              <a:cxnSpLocks/>
              <a:stCxn id="61" idx="4"/>
              <a:endCxn id="69" idx="1"/>
            </p:cNvCxnSpPr>
            <p:nvPr/>
          </p:nvCxnSpPr>
          <p:spPr>
            <a:xfrm rot="16200000" flipH="1">
              <a:off x="3864270" y="3641162"/>
              <a:ext cx="2305764" cy="137967"/>
            </a:xfrm>
            <a:prstGeom prst="bentConnector2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EA1611FF-82B5-3E42-BADB-C411592F6DCC}"/>
                </a:ext>
              </a:extLst>
            </p:cNvPr>
            <p:cNvSpPr/>
            <p:nvPr/>
          </p:nvSpPr>
          <p:spPr>
            <a:xfrm>
              <a:off x="5086136" y="2677431"/>
              <a:ext cx="812958" cy="205962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400" dirty="0"/>
                <a:t>ID label 1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5572314-B9D7-8C4A-8F39-2437171E012F}"/>
                </a:ext>
              </a:extLst>
            </p:cNvPr>
            <p:cNvSpPr/>
            <p:nvPr/>
          </p:nvSpPr>
          <p:spPr>
            <a:xfrm>
              <a:off x="5317721" y="2914325"/>
              <a:ext cx="1039611" cy="205962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400" dirty="0"/>
                <a:t>certificate 1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92562937-01E5-D347-8AED-94D8F550B15D}"/>
                </a:ext>
              </a:extLst>
            </p:cNvPr>
            <p:cNvSpPr/>
            <p:nvPr/>
          </p:nvSpPr>
          <p:spPr>
            <a:xfrm>
              <a:off x="5317721" y="3151218"/>
              <a:ext cx="1039611" cy="205962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400" dirty="0"/>
                <a:t>private key 1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886E1D0E-3D9A-6B4A-A71D-BAAB1A280898}"/>
                </a:ext>
              </a:extLst>
            </p:cNvPr>
            <p:cNvSpPr/>
            <p:nvPr/>
          </p:nvSpPr>
          <p:spPr>
            <a:xfrm>
              <a:off x="5317721" y="3388111"/>
              <a:ext cx="1039611" cy="205962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400" dirty="0"/>
                <a:t>metadata 1</a:t>
              </a:r>
            </a:p>
          </p:txBody>
        </p:sp>
        <p:cxnSp>
          <p:nvCxnSpPr>
            <p:cNvPr id="38" name="Elbow Connector 37">
              <a:extLst>
                <a:ext uri="{FF2B5EF4-FFF2-40B4-BE49-F238E27FC236}">
                  <a16:creationId xmlns:a16="http://schemas.microsoft.com/office/drawing/2014/main" id="{45E3F11E-0D7D-CA45-91E8-3DC0B492AFFA}"/>
                </a:ext>
              </a:extLst>
            </p:cNvPr>
            <p:cNvCxnSpPr>
              <a:cxnSpLocks/>
              <a:stCxn id="10" idx="4"/>
              <a:endCxn id="36" idx="1"/>
            </p:cNvCxnSpPr>
            <p:nvPr/>
          </p:nvCxnSpPr>
          <p:spPr>
            <a:xfrm rot="16200000" flipH="1">
              <a:off x="4943312" y="3116682"/>
              <a:ext cx="607699" cy="141120"/>
            </a:xfrm>
            <a:prstGeom prst="bentConnector2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EFA90ED6-2B33-C940-B73C-85F4FCA6239F}"/>
                </a:ext>
              </a:extLst>
            </p:cNvPr>
            <p:cNvSpPr/>
            <p:nvPr/>
          </p:nvSpPr>
          <p:spPr>
            <a:xfrm>
              <a:off x="5151274" y="2832739"/>
              <a:ext cx="50654" cy="50654"/>
            </a:xfrm>
            <a:prstGeom prst="ellipse">
              <a:avLst/>
            </a:prstGeom>
            <a:noFill/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A7223C92-CF98-FA4F-9D48-F805F449EDD3}"/>
                </a:ext>
              </a:extLst>
            </p:cNvPr>
            <p:cNvCxnSpPr>
              <a:cxnSpLocks/>
              <a:endCxn id="34" idx="1"/>
            </p:cNvCxnSpPr>
            <p:nvPr/>
          </p:nvCxnSpPr>
          <p:spPr>
            <a:xfrm>
              <a:off x="5176600" y="3017306"/>
              <a:ext cx="141121" cy="0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65543D67-FDEF-B040-A50C-F69EF92B9354}"/>
                </a:ext>
              </a:extLst>
            </p:cNvPr>
            <p:cNvCxnSpPr>
              <a:cxnSpLocks/>
              <a:endCxn id="35" idx="1"/>
            </p:cNvCxnSpPr>
            <p:nvPr/>
          </p:nvCxnSpPr>
          <p:spPr>
            <a:xfrm>
              <a:off x="5176600" y="3254199"/>
              <a:ext cx="141121" cy="0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5B5FD801-57B3-E14F-99B7-7CADC8E2D819}"/>
                </a:ext>
              </a:extLst>
            </p:cNvPr>
            <p:cNvSpPr/>
            <p:nvPr/>
          </p:nvSpPr>
          <p:spPr>
            <a:xfrm>
              <a:off x="4922842" y="2506610"/>
              <a:ext cx="50654" cy="50654"/>
            </a:xfrm>
            <a:prstGeom prst="ellipse">
              <a:avLst/>
            </a:prstGeom>
            <a:noFill/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57ECCE91-92FA-6846-B64B-39DFACCE4D1D}"/>
                </a:ext>
              </a:extLst>
            </p:cNvPr>
            <p:cNvCxnSpPr>
              <a:cxnSpLocks/>
              <a:endCxn id="27" idx="1"/>
            </p:cNvCxnSpPr>
            <p:nvPr/>
          </p:nvCxnSpPr>
          <p:spPr>
            <a:xfrm>
              <a:off x="4948169" y="2780412"/>
              <a:ext cx="137967" cy="0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8D238042-CFA6-6C40-8CA7-0A762E0181BD}"/>
                </a:ext>
              </a:extLst>
            </p:cNvPr>
            <p:cNvSpPr/>
            <p:nvPr/>
          </p:nvSpPr>
          <p:spPr>
            <a:xfrm>
              <a:off x="5086136" y="4760047"/>
              <a:ext cx="812958" cy="205962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400" dirty="0"/>
                <a:t>ID label n</a:t>
              </a:r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6E0F46D9-8229-5D4B-BDB7-9234BE8B617C}"/>
                </a:ext>
              </a:extLst>
            </p:cNvPr>
            <p:cNvSpPr/>
            <p:nvPr/>
          </p:nvSpPr>
          <p:spPr>
            <a:xfrm>
              <a:off x="5317721" y="4996941"/>
              <a:ext cx="1039611" cy="205962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400" dirty="0"/>
                <a:t>certificate n</a:t>
              </a:r>
            </a:p>
          </p:txBody>
        </p:sp>
        <p:cxnSp>
          <p:nvCxnSpPr>
            <p:cNvPr id="74" name="Elbow Connector 73">
              <a:extLst>
                <a:ext uri="{FF2B5EF4-FFF2-40B4-BE49-F238E27FC236}">
                  <a16:creationId xmlns:a16="http://schemas.microsoft.com/office/drawing/2014/main" id="{AD9FECE9-E1F9-2344-B898-96CF8A6885EE}"/>
                </a:ext>
              </a:extLst>
            </p:cNvPr>
            <p:cNvCxnSpPr>
              <a:cxnSpLocks/>
              <a:stCxn id="75" idx="4"/>
              <a:endCxn id="70" idx="1"/>
            </p:cNvCxnSpPr>
            <p:nvPr/>
          </p:nvCxnSpPr>
          <p:spPr>
            <a:xfrm rot="16200000" flipH="1">
              <a:off x="5180205" y="4962405"/>
              <a:ext cx="133913" cy="141120"/>
            </a:xfrm>
            <a:prstGeom prst="bentConnector2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C199F1CE-5ACB-934C-BDC9-C7E57E29AFA8}"/>
                </a:ext>
              </a:extLst>
            </p:cNvPr>
            <p:cNvSpPr/>
            <p:nvPr/>
          </p:nvSpPr>
          <p:spPr>
            <a:xfrm>
              <a:off x="5151274" y="4915355"/>
              <a:ext cx="50654" cy="50654"/>
            </a:xfrm>
            <a:prstGeom prst="ellipse">
              <a:avLst/>
            </a:prstGeom>
            <a:noFill/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7B536C37-107C-9A46-8482-5AB94B604342}"/>
                </a:ext>
              </a:extLst>
            </p:cNvPr>
            <p:cNvSpPr/>
            <p:nvPr/>
          </p:nvSpPr>
          <p:spPr>
            <a:xfrm>
              <a:off x="4922842" y="4424825"/>
              <a:ext cx="45719" cy="4571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211EC4EC-4C02-9A46-B0EC-F37EC01022E1}"/>
                </a:ext>
              </a:extLst>
            </p:cNvPr>
            <p:cNvSpPr/>
            <p:nvPr/>
          </p:nvSpPr>
          <p:spPr>
            <a:xfrm>
              <a:off x="4922842" y="4499894"/>
              <a:ext cx="45719" cy="4571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71F5AECC-9631-9446-ACC8-1A57B42A61EC}"/>
                </a:ext>
              </a:extLst>
            </p:cNvPr>
            <p:cNvSpPr/>
            <p:nvPr/>
          </p:nvSpPr>
          <p:spPr>
            <a:xfrm>
              <a:off x="4922842" y="4574963"/>
              <a:ext cx="45719" cy="4571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FC9952FE-C562-CA47-9FD8-05D195FCC51A}"/>
                </a:ext>
              </a:extLst>
            </p:cNvPr>
            <p:cNvSpPr/>
            <p:nvPr/>
          </p:nvSpPr>
          <p:spPr>
            <a:xfrm>
              <a:off x="4922842" y="4650032"/>
              <a:ext cx="45719" cy="4571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CEC9CDC5-FF45-054B-8823-9465E4FFAAC2}"/>
                </a:ext>
              </a:extLst>
            </p:cNvPr>
            <p:cNvSpPr txBox="1"/>
            <p:nvPr/>
          </p:nvSpPr>
          <p:spPr>
            <a:xfrm>
              <a:off x="5266875" y="5072431"/>
              <a:ext cx="265455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...</a:t>
              </a: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600CEEC5-F6EE-0B44-BEBE-E8BDD90756EB}"/>
                </a:ext>
              </a:extLst>
            </p:cNvPr>
            <p:cNvSpPr/>
            <p:nvPr/>
          </p:nvSpPr>
          <p:spPr>
            <a:xfrm>
              <a:off x="7159525" y="2761201"/>
              <a:ext cx="870884" cy="512209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CA 1</a:t>
              </a:r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F54C7E47-E5D5-9D4A-B02B-B231A4B814E0}"/>
                </a:ext>
              </a:extLst>
            </p:cNvPr>
            <p:cNvSpPr/>
            <p:nvPr/>
          </p:nvSpPr>
          <p:spPr>
            <a:xfrm>
              <a:off x="7159525" y="4843817"/>
              <a:ext cx="870884" cy="512209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CA x </a:t>
              </a:r>
            </a:p>
          </p:txBody>
        </p:sp>
        <p:cxnSp>
          <p:nvCxnSpPr>
            <p:cNvPr id="96" name="Straight Arrow Connector 95">
              <a:extLst>
                <a:ext uri="{FF2B5EF4-FFF2-40B4-BE49-F238E27FC236}">
                  <a16:creationId xmlns:a16="http://schemas.microsoft.com/office/drawing/2014/main" id="{34659704-74EC-1D42-96CF-E75A5E6AEB89}"/>
                </a:ext>
              </a:extLst>
            </p:cNvPr>
            <p:cNvCxnSpPr>
              <a:stCxn id="93" idx="1"/>
              <a:endCxn id="34" idx="3"/>
            </p:cNvCxnSpPr>
            <p:nvPr/>
          </p:nvCxnSpPr>
          <p:spPr>
            <a:xfrm flipH="1">
              <a:off x="6357332" y="3017306"/>
              <a:ext cx="802193" cy="0"/>
            </a:xfrm>
            <a:prstGeom prst="straightConnector1">
              <a:avLst/>
            </a:prstGeom>
            <a:noFill/>
            <a:ln w="12700" cap="flat">
              <a:solidFill>
                <a:schemeClr val="tx1"/>
              </a:solidFill>
              <a:prstDash val="sysDot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98" name="Straight Arrow Connector 97">
              <a:extLst>
                <a:ext uri="{FF2B5EF4-FFF2-40B4-BE49-F238E27FC236}">
                  <a16:creationId xmlns:a16="http://schemas.microsoft.com/office/drawing/2014/main" id="{0A6ABD88-0209-3840-86EA-6BADC390880D}"/>
                </a:ext>
              </a:extLst>
            </p:cNvPr>
            <p:cNvCxnSpPr>
              <a:cxnSpLocks/>
              <a:stCxn id="94" idx="1"/>
              <a:endCxn id="70" idx="3"/>
            </p:cNvCxnSpPr>
            <p:nvPr/>
          </p:nvCxnSpPr>
          <p:spPr>
            <a:xfrm flipH="1">
              <a:off x="6357332" y="5099922"/>
              <a:ext cx="802193" cy="0"/>
            </a:xfrm>
            <a:prstGeom prst="straightConnector1">
              <a:avLst/>
            </a:prstGeom>
            <a:noFill/>
            <a:ln w="12700" cap="flat">
              <a:solidFill>
                <a:schemeClr val="tx1"/>
              </a:solidFill>
              <a:prstDash val="sysDot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76870962-F7D8-1F42-9954-8E839C2247F6}"/>
                </a:ext>
              </a:extLst>
            </p:cNvPr>
            <p:cNvSpPr txBox="1"/>
            <p:nvPr/>
          </p:nvSpPr>
          <p:spPr>
            <a:xfrm>
              <a:off x="6588885" y="2774200"/>
              <a:ext cx="459419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issue</a:t>
              </a: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73C566FF-092E-7A4C-9422-C4120AA5E443}"/>
                </a:ext>
              </a:extLst>
            </p:cNvPr>
            <p:cNvSpPr txBox="1"/>
            <p:nvPr/>
          </p:nvSpPr>
          <p:spPr>
            <a:xfrm>
              <a:off x="6584310" y="4860395"/>
              <a:ext cx="459419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issue</a:t>
              </a:r>
            </a:p>
          </p:txBody>
        </p:sp>
        <p:cxnSp>
          <p:nvCxnSpPr>
            <p:cNvPr id="105" name="Elbow Connector 104">
              <a:extLst>
                <a:ext uri="{FF2B5EF4-FFF2-40B4-BE49-F238E27FC236}">
                  <a16:creationId xmlns:a16="http://schemas.microsoft.com/office/drawing/2014/main" id="{18279D38-6718-9A43-8BEE-860D3FAF5EE3}"/>
                </a:ext>
              </a:extLst>
            </p:cNvPr>
            <p:cNvCxnSpPr>
              <a:stCxn id="93" idx="2"/>
              <a:endCxn id="51" idx="3"/>
            </p:cNvCxnSpPr>
            <p:nvPr/>
          </p:nvCxnSpPr>
          <p:spPr>
            <a:xfrm rot="5400000">
              <a:off x="6610571" y="3020172"/>
              <a:ext cx="731158" cy="1237635"/>
            </a:xfrm>
            <a:prstGeom prst="bentConnector2">
              <a:avLst/>
            </a:prstGeom>
            <a:noFill/>
            <a:ln w="12700" cap="flat">
              <a:solidFill>
                <a:schemeClr val="tx1"/>
              </a:solidFill>
              <a:prstDash val="sysDot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2D10916D-A998-BC4D-BE38-56EFB5ED9B0A}"/>
                </a:ext>
              </a:extLst>
            </p:cNvPr>
            <p:cNvGrpSpPr/>
            <p:nvPr/>
          </p:nvGrpSpPr>
          <p:grpSpPr>
            <a:xfrm>
              <a:off x="4948168" y="3664693"/>
              <a:ext cx="2095562" cy="916642"/>
              <a:chOff x="4948168" y="3923637"/>
              <a:chExt cx="2095562" cy="916642"/>
            </a:xfrm>
          </p:grpSpPr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93BB305F-60B1-E745-A92B-C397587DFB42}"/>
                  </a:ext>
                </a:extLst>
              </p:cNvPr>
              <p:cNvSpPr/>
              <p:nvPr/>
            </p:nvSpPr>
            <p:spPr>
              <a:xfrm>
                <a:off x="5086136" y="3923637"/>
                <a:ext cx="812958" cy="205962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1400" dirty="0"/>
                  <a:t>ID label 2</a:t>
                </a:r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F3C518C6-3994-C145-877F-C11B22B283BF}"/>
                  </a:ext>
                </a:extLst>
              </p:cNvPr>
              <p:cNvSpPr/>
              <p:nvPr/>
            </p:nvSpPr>
            <p:spPr>
              <a:xfrm>
                <a:off x="5317721" y="4160531"/>
                <a:ext cx="1039611" cy="205962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1400" dirty="0"/>
                  <a:t>certificate 2</a:t>
                </a:r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782768DD-2BAF-B24F-8FCF-BA549A87BFF3}"/>
                  </a:ext>
                </a:extLst>
              </p:cNvPr>
              <p:cNvSpPr/>
              <p:nvPr/>
            </p:nvSpPr>
            <p:spPr>
              <a:xfrm>
                <a:off x="5317721" y="4397424"/>
                <a:ext cx="1039611" cy="205962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1400" dirty="0"/>
                  <a:t>private key 2</a:t>
                </a:r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AD6E42C7-9FA4-9D49-8F14-EF500A25D555}"/>
                  </a:ext>
                </a:extLst>
              </p:cNvPr>
              <p:cNvSpPr/>
              <p:nvPr/>
            </p:nvSpPr>
            <p:spPr>
              <a:xfrm>
                <a:off x="5317721" y="4634317"/>
                <a:ext cx="1039611" cy="205962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1400" dirty="0"/>
                  <a:t>metadata 2</a:t>
                </a:r>
              </a:p>
            </p:txBody>
          </p:sp>
          <p:cxnSp>
            <p:nvCxnSpPr>
              <p:cNvPr id="55" name="Elbow Connector 54">
                <a:extLst>
                  <a:ext uri="{FF2B5EF4-FFF2-40B4-BE49-F238E27FC236}">
                    <a16:creationId xmlns:a16="http://schemas.microsoft.com/office/drawing/2014/main" id="{B2C724DB-564C-6E47-9D6E-087F0DACCA66}"/>
                  </a:ext>
                </a:extLst>
              </p:cNvPr>
              <p:cNvCxnSpPr>
                <a:cxnSpLocks/>
                <a:stCxn id="56" idx="4"/>
                <a:endCxn id="53" idx="1"/>
              </p:cNvCxnSpPr>
              <p:nvPr/>
            </p:nvCxnSpPr>
            <p:spPr>
              <a:xfrm rot="16200000" flipH="1">
                <a:off x="4943312" y="4362888"/>
                <a:ext cx="607699" cy="141120"/>
              </a:xfrm>
              <a:prstGeom prst="bentConnector2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3DE48F05-EE87-0340-9659-F2BB118924B7}"/>
                  </a:ext>
                </a:extLst>
              </p:cNvPr>
              <p:cNvSpPr/>
              <p:nvPr/>
            </p:nvSpPr>
            <p:spPr>
              <a:xfrm>
                <a:off x="5151274" y="4078945"/>
                <a:ext cx="50654" cy="50654"/>
              </a:xfrm>
              <a:prstGeom prst="ellipse">
                <a:avLst/>
              </a:prstGeom>
              <a:noFill/>
              <a:ln w="12700" cap="flat">
                <a:noFill/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FAF4320D-2606-8943-A342-4F8215FFDD8C}"/>
                  </a:ext>
                </a:extLst>
              </p:cNvPr>
              <p:cNvCxnSpPr>
                <a:cxnSpLocks/>
                <a:endCxn id="51" idx="1"/>
              </p:cNvCxnSpPr>
              <p:nvPr/>
            </p:nvCxnSpPr>
            <p:spPr>
              <a:xfrm>
                <a:off x="5176600" y="4263512"/>
                <a:ext cx="141121" cy="0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559F20C0-EF49-E94B-BBC7-B4B10ECBBA74}"/>
                  </a:ext>
                </a:extLst>
              </p:cNvPr>
              <p:cNvCxnSpPr>
                <a:cxnSpLocks/>
                <a:endCxn id="52" idx="1"/>
              </p:cNvCxnSpPr>
              <p:nvPr/>
            </p:nvCxnSpPr>
            <p:spPr>
              <a:xfrm>
                <a:off x="5176600" y="4500405"/>
                <a:ext cx="141121" cy="0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2B89EDD-A470-EF44-83B3-5D53AEB95683}"/>
                  </a:ext>
                </a:extLst>
              </p:cNvPr>
              <p:cNvCxnSpPr>
                <a:cxnSpLocks/>
                <a:endCxn id="50" idx="1"/>
              </p:cNvCxnSpPr>
              <p:nvPr/>
            </p:nvCxnSpPr>
            <p:spPr>
              <a:xfrm>
                <a:off x="4948168" y="4026618"/>
                <a:ext cx="137968" cy="0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AB807273-0F89-F044-98CE-1ADA30FE9994}"/>
                  </a:ext>
                </a:extLst>
              </p:cNvPr>
              <p:cNvSpPr txBox="1"/>
              <p:nvPr/>
            </p:nvSpPr>
            <p:spPr>
              <a:xfrm>
                <a:off x="6584311" y="4015479"/>
                <a:ext cx="459419" cy="30777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issue</a:t>
                </a:r>
              </a:p>
            </p:txBody>
          </p:sp>
        </p:grpSp>
      </p:grp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B0126E3D-9552-B94A-B47B-1A366B2862CD}"/>
              </a:ext>
            </a:extLst>
          </p:cNvPr>
          <p:cNvCxnSpPr/>
          <p:nvPr/>
        </p:nvCxnSpPr>
        <p:spPr>
          <a:xfrm>
            <a:off x="1956378" y="2147183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D7F48520-F682-F649-B88B-9650FD50834B}"/>
              </a:ext>
            </a:extLst>
          </p:cNvPr>
          <p:cNvCxnSpPr/>
          <p:nvPr/>
        </p:nvCxnSpPr>
        <p:spPr>
          <a:xfrm>
            <a:off x="1956378" y="5682052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4199312214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0A6ABD88-0209-3840-86EA-6BADC390880D}"/>
              </a:ext>
            </a:extLst>
          </p:cNvPr>
          <p:cNvCxnSpPr>
            <a:cxnSpLocks/>
            <a:stCxn id="94" idx="0"/>
            <a:endCxn id="70" idx="2"/>
          </p:cNvCxnSpPr>
          <p:nvPr/>
        </p:nvCxnSpPr>
        <p:spPr>
          <a:xfrm flipV="1">
            <a:off x="8397443" y="3563671"/>
            <a:ext cx="2484" cy="1036678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sysDot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05" name="Elbow Connector 104">
            <a:extLst>
              <a:ext uri="{FF2B5EF4-FFF2-40B4-BE49-F238E27FC236}">
                <a16:creationId xmlns:a16="http://schemas.microsoft.com/office/drawing/2014/main" id="{18279D38-6718-9A43-8BEE-860D3FAF5EE3}"/>
              </a:ext>
            </a:extLst>
          </p:cNvPr>
          <p:cNvCxnSpPr>
            <a:cxnSpLocks/>
            <a:stCxn id="93" idx="1"/>
            <a:endCxn id="34" idx="3"/>
          </p:cNvCxnSpPr>
          <p:nvPr/>
        </p:nvCxnSpPr>
        <p:spPr>
          <a:xfrm rot="10800000">
            <a:off x="5337731" y="3455324"/>
            <a:ext cx="670527" cy="1397574"/>
          </a:xfrm>
          <a:prstGeom prst="bentConnector3">
            <a:avLst>
              <a:gd name="adj1" fmla="val 61756"/>
            </a:avLst>
          </a:prstGeom>
          <a:noFill/>
          <a:ln w="12700" cap="flat">
            <a:solidFill>
              <a:schemeClr val="tx1"/>
            </a:solidFill>
            <a:prstDash val="sysDot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77" name="Elbow Connector 76">
            <a:extLst>
              <a:ext uri="{FF2B5EF4-FFF2-40B4-BE49-F238E27FC236}">
                <a16:creationId xmlns:a16="http://schemas.microsoft.com/office/drawing/2014/main" id="{ACD654AC-3FA6-DF44-AE9D-9A5A5E247F79}"/>
              </a:ext>
            </a:extLst>
          </p:cNvPr>
          <p:cNvCxnSpPr>
            <a:cxnSpLocks/>
            <a:stCxn id="93" idx="3"/>
            <a:endCxn id="51" idx="3"/>
          </p:cNvCxnSpPr>
          <p:nvPr/>
        </p:nvCxnSpPr>
        <p:spPr>
          <a:xfrm flipV="1">
            <a:off x="6879141" y="3456556"/>
            <a:ext cx="118978" cy="1396342"/>
          </a:xfrm>
          <a:prstGeom prst="bentConnector3">
            <a:avLst>
              <a:gd name="adj1" fmla="val 292136"/>
            </a:avLst>
          </a:prstGeom>
          <a:noFill/>
          <a:ln w="12700" cap="flat">
            <a:solidFill>
              <a:schemeClr val="tx1"/>
            </a:solidFill>
            <a:prstDash val="sysDot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03" name="TextBox 102">
            <a:extLst>
              <a:ext uri="{FF2B5EF4-FFF2-40B4-BE49-F238E27FC236}">
                <a16:creationId xmlns:a16="http://schemas.microsoft.com/office/drawing/2014/main" id="{73C566FF-092E-7A4C-9422-C4120AA5E443}"/>
              </a:ext>
            </a:extLst>
          </p:cNvPr>
          <p:cNvSpPr txBox="1"/>
          <p:nvPr/>
        </p:nvSpPr>
        <p:spPr>
          <a:xfrm>
            <a:off x="6996649" y="4129858"/>
            <a:ext cx="459419" cy="307775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issue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F657B4CF-271F-D140-90A6-FF5E969101E1}"/>
              </a:ext>
            </a:extLst>
          </p:cNvPr>
          <p:cNvSpPr txBox="1"/>
          <p:nvPr/>
        </p:nvSpPr>
        <p:spPr>
          <a:xfrm>
            <a:off x="8167734" y="4131412"/>
            <a:ext cx="459419" cy="307775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issue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73978B85-0921-1D40-9D68-B0A3A32BB74C}"/>
              </a:ext>
            </a:extLst>
          </p:cNvPr>
          <p:cNvSpPr txBox="1"/>
          <p:nvPr/>
        </p:nvSpPr>
        <p:spPr>
          <a:xfrm>
            <a:off x="5366526" y="4130314"/>
            <a:ext cx="459419" cy="307775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issue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E542A6C-8467-794B-963F-1A293C6A4C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Diagram 11.c – Wallet Structure</a:t>
            </a:r>
          </a:p>
        </p:txBody>
      </p:sp>
      <p:sp>
        <p:nvSpPr>
          <p:cNvPr id="15" name="Rectangle 28">
            <a:extLst>
              <a:ext uri="{FF2B5EF4-FFF2-40B4-BE49-F238E27FC236}">
                <a16:creationId xmlns:a16="http://schemas.microsoft.com/office/drawing/2014/main" id="{9C60F193-B447-CA46-AEFC-65FE39B1D19B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53514BF-A5C0-664B-8765-9DA5A2432C88}"/>
              </a:ext>
            </a:extLst>
          </p:cNvPr>
          <p:cNvSpPr/>
          <p:nvPr/>
        </p:nvSpPr>
        <p:spPr>
          <a:xfrm>
            <a:off x="5697960" y="2272986"/>
            <a:ext cx="870884" cy="512209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wallet 1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A1611FF-82B5-3E42-BADB-C411592F6DCC}"/>
              </a:ext>
            </a:extLst>
          </p:cNvPr>
          <p:cNvSpPr/>
          <p:nvPr/>
        </p:nvSpPr>
        <p:spPr>
          <a:xfrm>
            <a:off x="4066534" y="3020855"/>
            <a:ext cx="812958" cy="205962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400" dirty="0"/>
              <a:t>ID label 1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5572314-B9D7-8C4A-8F39-2437171E012F}"/>
              </a:ext>
            </a:extLst>
          </p:cNvPr>
          <p:cNvSpPr/>
          <p:nvPr/>
        </p:nvSpPr>
        <p:spPr>
          <a:xfrm>
            <a:off x="4298119" y="3352343"/>
            <a:ext cx="1039611" cy="205962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400" dirty="0"/>
              <a:t>certificate 1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2562937-01E5-D347-8AED-94D8F550B15D}"/>
              </a:ext>
            </a:extLst>
          </p:cNvPr>
          <p:cNvSpPr/>
          <p:nvPr/>
        </p:nvSpPr>
        <p:spPr>
          <a:xfrm>
            <a:off x="4298119" y="3668066"/>
            <a:ext cx="1039611" cy="205962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400" dirty="0"/>
              <a:t>private key 1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86E1D0E-3D9A-6B4A-A71D-BAAB1A280898}"/>
              </a:ext>
            </a:extLst>
          </p:cNvPr>
          <p:cNvSpPr/>
          <p:nvPr/>
        </p:nvSpPr>
        <p:spPr>
          <a:xfrm>
            <a:off x="4298119" y="3983786"/>
            <a:ext cx="1039611" cy="205962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400" dirty="0"/>
              <a:t>metadata 1</a:t>
            </a:r>
          </a:p>
        </p:txBody>
      </p:sp>
      <p:cxnSp>
        <p:nvCxnSpPr>
          <p:cNvPr id="38" name="Elbow Connector 37">
            <a:extLst>
              <a:ext uri="{FF2B5EF4-FFF2-40B4-BE49-F238E27FC236}">
                <a16:creationId xmlns:a16="http://schemas.microsoft.com/office/drawing/2014/main" id="{45E3F11E-0D7D-CA45-91E8-3DC0B492AFFA}"/>
              </a:ext>
            </a:extLst>
          </p:cNvPr>
          <p:cNvCxnSpPr>
            <a:cxnSpLocks/>
            <a:stCxn id="10" idx="4"/>
            <a:endCxn id="36" idx="1"/>
          </p:cNvCxnSpPr>
          <p:nvPr/>
        </p:nvCxnSpPr>
        <p:spPr>
          <a:xfrm rot="16200000" flipH="1">
            <a:off x="3797583" y="3586231"/>
            <a:ext cx="859952" cy="141120"/>
          </a:xfrm>
          <a:prstGeom prst="bentConnector2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EFA90ED6-2B33-C940-B73C-85F4FCA6239F}"/>
              </a:ext>
            </a:extLst>
          </p:cNvPr>
          <p:cNvSpPr/>
          <p:nvPr/>
        </p:nvSpPr>
        <p:spPr>
          <a:xfrm>
            <a:off x="4131672" y="3176161"/>
            <a:ext cx="50654" cy="50654"/>
          </a:xfrm>
          <a:prstGeom prst="ellipse">
            <a:avLst/>
          </a:prstGeom>
          <a:noFill/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A7223C92-CF98-FA4F-9D48-F805F449EDD3}"/>
              </a:ext>
            </a:extLst>
          </p:cNvPr>
          <p:cNvCxnSpPr>
            <a:cxnSpLocks/>
            <a:endCxn id="34" idx="1"/>
          </p:cNvCxnSpPr>
          <p:nvPr/>
        </p:nvCxnSpPr>
        <p:spPr>
          <a:xfrm>
            <a:off x="4156998" y="3455324"/>
            <a:ext cx="141121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65543D67-FDEF-B040-A50C-F69EF92B9354}"/>
              </a:ext>
            </a:extLst>
          </p:cNvPr>
          <p:cNvCxnSpPr>
            <a:cxnSpLocks/>
            <a:endCxn id="35" idx="1"/>
          </p:cNvCxnSpPr>
          <p:nvPr/>
        </p:nvCxnSpPr>
        <p:spPr>
          <a:xfrm>
            <a:off x="4156998" y="3771047"/>
            <a:ext cx="141121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61" name="Oval 60">
            <a:extLst>
              <a:ext uri="{FF2B5EF4-FFF2-40B4-BE49-F238E27FC236}">
                <a16:creationId xmlns:a16="http://schemas.microsoft.com/office/drawing/2014/main" id="{5B5FD801-57B3-E14F-99B7-7CADC8E2D819}"/>
              </a:ext>
            </a:extLst>
          </p:cNvPr>
          <p:cNvSpPr/>
          <p:nvPr/>
        </p:nvSpPr>
        <p:spPr>
          <a:xfrm>
            <a:off x="4922842" y="2725094"/>
            <a:ext cx="50654" cy="50654"/>
          </a:xfrm>
          <a:prstGeom prst="ellipse">
            <a:avLst/>
          </a:prstGeom>
          <a:noFill/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8D238042-CFA6-6C40-8CA7-0A762E0181BD}"/>
              </a:ext>
            </a:extLst>
          </p:cNvPr>
          <p:cNvSpPr/>
          <p:nvPr/>
        </p:nvSpPr>
        <p:spPr>
          <a:xfrm>
            <a:off x="7648536" y="3026221"/>
            <a:ext cx="812958" cy="205962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400" dirty="0"/>
              <a:t>ID label n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6E0F46D9-8229-5D4B-BDB7-9234BE8B617C}"/>
              </a:ext>
            </a:extLst>
          </p:cNvPr>
          <p:cNvSpPr/>
          <p:nvPr/>
        </p:nvSpPr>
        <p:spPr>
          <a:xfrm>
            <a:off x="7880121" y="3357709"/>
            <a:ext cx="1039611" cy="205962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400" dirty="0"/>
              <a:t>certificate n</a:t>
            </a:r>
          </a:p>
        </p:txBody>
      </p:sp>
      <p:cxnSp>
        <p:nvCxnSpPr>
          <p:cNvPr id="74" name="Elbow Connector 73">
            <a:extLst>
              <a:ext uri="{FF2B5EF4-FFF2-40B4-BE49-F238E27FC236}">
                <a16:creationId xmlns:a16="http://schemas.microsoft.com/office/drawing/2014/main" id="{AD9FECE9-E1F9-2344-B898-96CF8A6885EE}"/>
              </a:ext>
            </a:extLst>
          </p:cNvPr>
          <p:cNvCxnSpPr>
            <a:cxnSpLocks/>
            <a:stCxn id="75" idx="4"/>
            <a:endCxn id="70" idx="1"/>
          </p:cNvCxnSpPr>
          <p:nvPr/>
        </p:nvCxnSpPr>
        <p:spPr>
          <a:xfrm rot="16200000" flipH="1">
            <a:off x="7695307" y="3275875"/>
            <a:ext cx="228509" cy="141120"/>
          </a:xfrm>
          <a:prstGeom prst="bentConnector2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75" name="Oval 74">
            <a:extLst>
              <a:ext uri="{FF2B5EF4-FFF2-40B4-BE49-F238E27FC236}">
                <a16:creationId xmlns:a16="http://schemas.microsoft.com/office/drawing/2014/main" id="{C199F1CE-5ACB-934C-BDC9-C7E57E29AFA8}"/>
              </a:ext>
            </a:extLst>
          </p:cNvPr>
          <p:cNvSpPr/>
          <p:nvPr/>
        </p:nvSpPr>
        <p:spPr>
          <a:xfrm>
            <a:off x="7713674" y="3181527"/>
            <a:ext cx="50654" cy="50654"/>
          </a:xfrm>
          <a:prstGeom prst="ellipse">
            <a:avLst/>
          </a:prstGeom>
          <a:noFill/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CEC9CDC5-FF45-054B-8823-9465E4FFAAC2}"/>
              </a:ext>
            </a:extLst>
          </p:cNvPr>
          <p:cNvSpPr txBox="1"/>
          <p:nvPr/>
        </p:nvSpPr>
        <p:spPr>
          <a:xfrm>
            <a:off x="7829275" y="3433199"/>
            <a:ext cx="26545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...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600CEEC5-F6EE-0B44-BEBE-E8BDD90756EB}"/>
              </a:ext>
            </a:extLst>
          </p:cNvPr>
          <p:cNvSpPr/>
          <p:nvPr/>
        </p:nvSpPr>
        <p:spPr>
          <a:xfrm>
            <a:off x="6008257" y="4596793"/>
            <a:ext cx="870884" cy="512209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CA 1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F54C7E47-E5D5-9D4A-B02B-B231A4B814E0}"/>
              </a:ext>
            </a:extLst>
          </p:cNvPr>
          <p:cNvSpPr/>
          <p:nvPr/>
        </p:nvSpPr>
        <p:spPr>
          <a:xfrm>
            <a:off x="7962001" y="4600349"/>
            <a:ext cx="870884" cy="512209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CA x 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93BB305F-60B1-E745-A92B-C397587DFB42}"/>
              </a:ext>
            </a:extLst>
          </p:cNvPr>
          <p:cNvSpPr/>
          <p:nvPr/>
        </p:nvSpPr>
        <p:spPr>
          <a:xfrm>
            <a:off x="5726923" y="3022087"/>
            <a:ext cx="812958" cy="205962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400" dirty="0"/>
              <a:t>ID label 2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3C518C6-3994-C145-877F-C11B22B283BF}"/>
              </a:ext>
            </a:extLst>
          </p:cNvPr>
          <p:cNvSpPr/>
          <p:nvPr/>
        </p:nvSpPr>
        <p:spPr>
          <a:xfrm>
            <a:off x="5958508" y="3353575"/>
            <a:ext cx="1039611" cy="205962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400" dirty="0"/>
              <a:t>certificate 2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782768DD-2BAF-B24F-8FCF-BA549A87BFF3}"/>
              </a:ext>
            </a:extLst>
          </p:cNvPr>
          <p:cNvSpPr/>
          <p:nvPr/>
        </p:nvSpPr>
        <p:spPr>
          <a:xfrm>
            <a:off x="5958508" y="3669298"/>
            <a:ext cx="1039611" cy="205962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400" dirty="0"/>
              <a:t>private key 2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AD6E42C7-9FA4-9D49-8F14-EF500A25D555}"/>
              </a:ext>
            </a:extLst>
          </p:cNvPr>
          <p:cNvSpPr/>
          <p:nvPr/>
        </p:nvSpPr>
        <p:spPr>
          <a:xfrm>
            <a:off x="5958507" y="3983786"/>
            <a:ext cx="1039611" cy="205962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400" dirty="0"/>
              <a:t>metadata 2</a:t>
            </a:r>
          </a:p>
        </p:txBody>
      </p:sp>
      <p:cxnSp>
        <p:nvCxnSpPr>
          <p:cNvPr id="55" name="Elbow Connector 54">
            <a:extLst>
              <a:ext uri="{FF2B5EF4-FFF2-40B4-BE49-F238E27FC236}">
                <a16:creationId xmlns:a16="http://schemas.microsoft.com/office/drawing/2014/main" id="{B2C724DB-564C-6E47-9D6E-087F0DACCA66}"/>
              </a:ext>
            </a:extLst>
          </p:cNvPr>
          <p:cNvCxnSpPr>
            <a:cxnSpLocks/>
            <a:stCxn id="56" idx="4"/>
            <a:endCxn id="53" idx="1"/>
          </p:cNvCxnSpPr>
          <p:nvPr/>
        </p:nvCxnSpPr>
        <p:spPr>
          <a:xfrm rot="16200000" flipH="1">
            <a:off x="5458587" y="3586847"/>
            <a:ext cx="858720" cy="141119"/>
          </a:xfrm>
          <a:prstGeom prst="bentConnector2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6" name="Oval 55">
            <a:extLst>
              <a:ext uri="{FF2B5EF4-FFF2-40B4-BE49-F238E27FC236}">
                <a16:creationId xmlns:a16="http://schemas.microsoft.com/office/drawing/2014/main" id="{3DE48F05-EE87-0340-9659-F2BB118924B7}"/>
              </a:ext>
            </a:extLst>
          </p:cNvPr>
          <p:cNvSpPr/>
          <p:nvPr/>
        </p:nvSpPr>
        <p:spPr>
          <a:xfrm>
            <a:off x="5792061" y="3177393"/>
            <a:ext cx="50654" cy="50654"/>
          </a:xfrm>
          <a:prstGeom prst="ellipse">
            <a:avLst/>
          </a:prstGeom>
          <a:noFill/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FAF4320D-2606-8943-A342-4F8215FFDD8C}"/>
              </a:ext>
            </a:extLst>
          </p:cNvPr>
          <p:cNvCxnSpPr>
            <a:cxnSpLocks/>
            <a:endCxn id="51" idx="1"/>
          </p:cNvCxnSpPr>
          <p:nvPr/>
        </p:nvCxnSpPr>
        <p:spPr>
          <a:xfrm>
            <a:off x="5817387" y="3456556"/>
            <a:ext cx="141121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59F20C0-EF49-E94B-BBC7-B4B10ECBBA74}"/>
              </a:ext>
            </a:extLst>
          </p:cNvPr>
          <p:cNvCxnSpPr>
            <a:cxnSpLocks/>
            <a:endCxn id="52" idx="1"/>
          </p:cNvCxnSpPr>
          <p:nvPr/>
        </p:nvCxnSpPr>
        <p:spPr>
          <a:xfrm>
            <a:off x="5817387" y="3772279"/>
            <a:ext cx="141121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F2B89EDD-A470-EF44-83B3-5D53AEB95683}"/>
              </a:ext>
            </a:extLst>
          </p:cNvPr>
          <p:cNvCxnSpPr>
            <a:cxnSpLocks/>
            <a:endCxn id="50" idx="0"/>
          </p:cNvCxnSpPr>
          <p:nvPr/>
        </p:nvCxnSpPr>
        <p:spPr>
          <a:xfrm>
            <a:off x="6133401" y="2903025"/>
            <a:ext cx="1" cy="119062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B0126E3D-9552-B94A-B47B-1A366B2862CD}"/>
              </a:ext>
            </a:extLst>
          </p:cNvPr>
          <p:cNvCxnSpPr/>
          <p:nvPr/>
        </p:nvCxnSpPr>
        <p:spPr>
          <a:xfrm>
            <a:off x="1956378" y="2147183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D7F48520-F682-F649-B88B-9650FD50834B}"/>
              </a:ext>
            </a:extLst>
          </p:cNvPr>
          <p:cNvCxnSpPr/>
          <p:nvPr/>
        </p:nvCxnSpPr>
        <p:spPr>
          <a:xfrm>
            <a:off x="1956378" y="5256381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Elbow Connector 17">
            <a:extLst>
              <a:ext uri="{FF2B5EF4-FFF2-40B4-BE49-F238E27FC236}">
                <a16:creationId xmlns:a16="http://schemas.microsoft.com/office/drawing/2014/main" id="{5D594FB3-1FDD-B449-A835-929C9219CE12}"/>
              </a:ext>
            </a:extLst>
          </p:cNvPr>
          <p:cNvCxnSpPr>
            <a:stCxn id="26" idx="2"/>
            <a:endCxn id="27" idx="0"/>
          </p:cNvCxnSpPr>
          <p:nvPr/>
        </p:nvCxnSpPr>
        <p:spPr>
          <a:xfrm rot="5400000">
            <a:off x="5185378" y="2072831"/>
            <a:ext cx="235660" cy="1660389"/>
          </a:xfrm>
          <a:prstGeom prst="bentConnector3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9" name="Elbow Connector 58">
            <a:extLst>
              <a:ext uri="{FF2B5EF4-FFF2-40B4-BE49-F238E27FC236}">
                <a16:creationId xmlns:a16="http://schemas.microsoft.com/office/drawing/2014/main" id="{95AEFAC2-D7C4-0945-AAFD-94E1D7563D8C}"/>
              </a:ext>
            </a:extLst>
          </p:cNvPr>
          <p:cNvCxnSpPr>
            <a:cxnSpLocks/>
            <a:stCxn id="26" idx="2"/>
            <a:endCxn id="69" idx="0"/>
          </p:cNvCxnSpPr>
          <p:nvPr/>
        </p:nvCxnSpPr>
        <p:spPr>
          <a:xfrm rot="16200000" flipH="1">
            <a:off x="6973695" y="1944901"/>
            <a:ext cx="241026" cy="1921613"/>
          </a:xfrm>
          <a:prstGeom prst="bentConnector3">
            <a:avLst>
              <a:gd name="adj1" fmla="val 48682"/>
            </a:avLst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36663AB-3BF5-1E48-A955-2CC97A5C8789}"/>
              </a:ext>
            </a:extLst>
          </p:cNvPr>
          <p:cNvGrpSpPr/>
          <p:nvPr/>
        </p:nvGrpSpPr>
        <p:grpSpPr>
          <a:xfrm>
            <a:off x="7183446" y="2884659"/>
            <a:ext cx="264794" cy="45719"/>
            <a:chOff x="8501071" y="1629445"/>
            <a:chExt cx="264794" cy="45719"/>
          </a:xfrm>
        </p:grpSpPr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71F5AECC-9631-9446-ACC8-1A57B42A61EC}"/>
                </a:ext>
              </a:extLst>
            </p:cNvPr>
            <p:cNvSpPr/>
            <p:nvPr/>
          </p:nvSpPr>
          <p:spPr>
            <a:xfrm>
              <a:off x="8501071" y="1629445"/>
              <a:ext cx="45719" cy="4571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33879C11-00B1-204A-9849-FB2950C6FF2C}"/>
                </a:ext>
              </a:extLst>
            </p:cNvPr>
            <p:cNvSpPr/>
            <p:nvPr/>
          </p:nvSpPr>
          <p:spPr>
            <a:xfrm>
              <a:off x="8574096" y="1629445"/>
              <a:ext cx="45719" cy="4571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FE43845C-3638-0C48-8F97-1D8DB8B61436}"/>
                </a:ext>
              </a:extLst>
            </p:cNvPr>
            <p:cNvSpPr/>
            <p:nvPr/>
          </p:nvSpPr>
          <p:spPr>
            <a:xfrm>
              <a:off x="8647121" y="1629445"/>
              <a:ext cx="45719" cy="4571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CF865EAA-1820-DF4E-98BA-656DA42D4B04}"/>
                </a:ext>
              </a:extLst>
            </p:cNvPr>
            <p:cNvSpPr/>
            <p:nvPr/>
          </p:nvSpPr>
          <p:spPr>
            <a:xfrm>
              <a:off x="8720146" y="1629445"/>
              <a:ext cx="45719" cy="4571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1791203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7FEC8777-B0C8-CF4B-A185-9B202A405CB3}"/>
              </a:ext>
            </a:extLst>
          </p:cNvPr>
          <p:cNvGrpSpPr/>
          <p:nvPr/>
        </p:nvGrpSpPr>
        <p:grpSpPr>
          <a:xfrm>
            <a:off x="6547506" y="3380911"/>
            <a:ext cx="786038" cy="1165473"/>
            <a:chOff x="7572518" y="3380911"/>
            <a:chExt cx="786038" cy="1165473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3D1D105-C0F0-3344-95C4-3354E6A4543D}"/>
                </a:ext>
              </a:extLst>
            </p:cNvPr>
            <p:cNvSpPr/>
            <p:nvPr/>
          </p:nvSpPr>
          <p:spPr>
            <a:xfrm>
              <a:off x="7572518" y="4084077"/>
              <a:ext cx="786038" cy="462307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HSM</a:t>
              </a:r>
            </a:p>
          </p:txBody>
        </p:sp>
        <p:pic>
          <p:nvPicPr>
            <p:cNvPr id="1028" name="Picture 4" descr="https://static.thenounproject.com/png/1037511-200.png">
              <a:extLst>
                <a:ext uri="{FF2B5EF4-FFF2-40B4-BE49-F238E27FC236}">
                  <a16:creationId xmlns:a16="http://schemas.microsoft.com/office/drawing/2014/main" id="{36C523F8-FCBD-D94A-A60E-A883259DF7F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25147" y="3380911"/>
              <a:ext cx="680780" cy="6807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A42B127-2146-F04A-A122-D079AF75A31B}"/>
              </a:ext>
            </a:extLst>
          </p:cNvPr>
          <p:cNvGrpSpPr/>
          <p:nvPr/>
        </p:nvGrpSpPr>
        <p:grpSpPr>
          <a:xfrm>
            <a:off x="7572518" y="3490147"/>
            <a:ext cx="786038" cy="1056237"/>
            <a:chOff x="5556906" y="3490147"/>
            <a:chExt cx="786038" cy="1056237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B253E68-5058-EC41-ACC4-4ACE403276B4}"/>
                </a:ext>
              </a:extLst>
            </p:cNvPr>
            <p:cNvSpPr/>
            <p:nvPr/>
          </p:nvSpPr>
          <p:spPr>
            <a:xfrm>
              <a:off x="5556906" y="4084077"/>
              <a:ext cx="786038" cy="462307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Database</a:t>
              </a:r>
            </a:p>
          </p:txBody>
        </p:sp>
        <p:pic>
          <p:nvPicPr>
            <p:cNvPr id="21" name="Picture 8" descr="https://static.thenounproject.com/png/286444-200.png">
              <a:extLst>
                <a:ext uri="{FF2B5EF4-FFF2-40B4-BE49-F238E27FC236}">
                  <a16:creationId xmlns:a16="http://schemas.microsoft.com/office/drawing/2014/main" id="{F979002B-7220-FB44-8DC1-3D6FDF1453F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8771" y="3490147"/>
              <a:ext cx="462307" cy="4623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18BC6B6-23FC-5148-BECC-9748E8074087}"/>
              </a:ext>
            </a:extLst>
          </p:cNvPr>
          <p:cNvGrpSpPr/>
          <p:nvPr/>
        </p:nvGrpSpPr>
        <p:grpSpPr>
          <a:xfrm>
            <a:off x="5522493" y="3403297"/>
            <a:ext cx="786038" cy="1143087"/>
            <a:chOff x="6564712" y="3403297"/>
            <a:chExt cx="786038" cy="1143087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EF997B22-83F1-4542-B24A-EA64AA4A42B5}"/>
                </a:ext>
              </a:extLst>
            </p:cNvPr>
            <p:cNvSpPr/>
            <p:nvPr/>
          </p:nvSpPr>
          <p:spPr>
            <a:xfrm>
              <a:off x="6564712" y="4084077"/>
              <a:ext cx="786038" cy="462307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Memory</a:t>
              </a:r>
            </a:p>
          </p:txBody>
        </p:sp>
        <p:pic>
          <p:nvPicPr>
            <p:cNvPr id="24" name="Picture 2" descr="https://static.thenounproject.com/png/679935-200.png">
              <a:extLst>
                <a:ext uri="{FF2B5EF4-FFF2-40B4-BE49-F238E27FC236}">
                  <a16:creationId xmlns:a16="http://schemas.microsoft.com/office/drawing/2014/main" id="{D298D6F8-2BF3-6645-B1A3-30D1710A11C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39727" y="3403297"/>
              <a:ext cx="636008" cy="6360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E542A6C-8467-794B-963F-1A293C6A4C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Diagram 12 – Wallet Types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2E4028D-A01D-E449-B464-4409F96E1E43}"/>
              </a:ext>
            </a:extLst>
          </p:cNvPr>
          <p:cNvGrpSpPr/>
          <p:nvPr/>
        </p:nvGrpSpPr>
        <p:grpSpPr>
          <a:xfrm>
            <a:off x="4497480" y="3441400"/>
            <a:ext cx="786038" cy="1104984"/>
            <a:chOff x="4497480" y="3441400"/>
            <a:chExt cx="786038" cy="1104984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CC2CCCE-B1DB-EB47-83BD-979BCD257EA3}"/>
                </a:ext>
              </a:extLst>
            </p:cNvPr>
            <p:cNvSpPr/>
            <p:nvPr/>
          </p:nvSpPr>
          <p:spPr>
            <a:xfrm>
              <a:off x="4497480" y="4084077"/>
              <a:ext cx="786038" cy="462307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File</a:t>
              </a:r>
            </a:p>
          </p:txBody>
        </p:sp>
        <p:pic>
          <p:nvPicPr>
            <p:cNvPr id="1034" name="Picture 10" descr="https://static.thenounproject.com/png/992733-200.png">
              <a:extLst>
                <a:ext uri="{FF2B5EF4-FFF2-40B4-BE49-F238E27FC236}">
                  <a16:creationId xmlns:a16="http://schemas.microsoft.com/office/drawing/2014/main" id="{8A4619F8-7B09-6F44-BB60-A0DDAFAABEB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10598" y="3441400"/>
              <a:ext cx="559802" cy="5598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5" name="Rectangle 28">
            <a:extLst>
              <a:ext uri="{FF2B5EF4-FFF2-40B4-BE49-F238E27FC236}">
                <a16:creationId xmlns:a16="http://schemas.microsoft.com/office/drawing/2014/main" id="{9C60F193-B447-CA46-AEFC-65FE39B1D19B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81FC3CC-CC5E-2742-9B91-8D48D6BF0951}"/>
              </a:ext>
            </a:extLst>
          </p:cNvPr>
          <p:cNvCxnSpPr/>
          <p:nvPr/>
        </p:nvCxnSpPr>
        <p:spPr>
          <a:xfrm>
            <a:off x="1956378" y="3010702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5D56DAC-A200-9C41-B5DA-48CED0045EC3}"/>
              </a:ext>
            </a:extLst>
          </p:cNvPr>
          <p:cNvCxnSpPr/>
          <p:nvPr/>
        </p:nvCxnSpPr>
        <p:spPr>
          <a:xfrm>
            <a:off x="1956378" y="4896037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1758602743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542A6C-8467-794B-963F-1A293C6A4C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Diagram 13 – Wallet Operations</a:t>
            </a:r>
          </a:p>
        </p:txBody>
      </p:sp>
      <p:sp>
        <p:nvSpPr>
          <p:cNvPr id="15" name="Rectangle 28">
            <a:extLst>
              <a:ext uri="{FF2B5EF4-FFF2-40B4-BE49-F238E27FC236}">
                <a16:creationId xmlns:a16="http://schemas.microsoft.com/office/drawing/2014/main" id="{9C60F193-B447-CA46-AEFC-65FE39B1D19B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81FC3CC-CC5E-2742-9B91-8D48D6BF0951}"/>
              </a:ext>
            </a:extLst>
          </p:cNvPr>
          <p:cNvCxnSpPr/>
          <p:nvPr/>
        </p:nvCxnSpPr>
        <p:spPr>
          <a:xfrm>
            <a:off x="1956378" y="2441458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" name="Oval 2">
            <a:extLst>
              <a:ext uri="{FF2B5EF4-FFF2-40B4-BE49-F238E27FC236}">
                <a16:creationId xmlns:a16="http://schemas.microsoft.com/office/drawing/2014/main" id="{E79BBB7F-6B10-154B-9F1D-CC42796D91C0}"/>
              </a:ext>
            </a:extLst>
          </p:cNvPr>
          <p:cNvSpPr/>
          <p:nvPr/>
        </p:nvSpPr>
        <p:spPr>
          <a:xfrm>
            <a:off x="5226106" y="3093754"/>
            <a:ext cx="1739787" cy="1739787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wallet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C1C6F03-01D8-084C-8043-D570A91B42BD}"/>
              </a:ext>
            </a:extLst>
          </p:cNvPr>
          <p:cNvSpPr txBox="1"/>
          <p:nvPr/>
        </p:nvSpPr>
        <p:spPr>
          <a:xfrm>
            <a:off x="4482530" y="3702038"/>
            <a:ext cx="626130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/>
              <a:t>c</a:t>
            </a: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reate/</a:t>
            </a:r>
          </a:p>
          <a:p>
            <a: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open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4F1552A-247B-0644-A422-3868906B4BAC}"/>
              </a:ext>
            </a:extLst>
          </p:cNvPr>
          <p:cNvSpPr txBox="1"/>
          <p:nvPr/>
        </p:nvSpPr>
        <p:spPr>
          <a:xfrm>
            <a:off x="5628018" y="2469868"/>
            <a:ext cx="933908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/>
              <a:t>add/import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/>
              <a:t>identity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7E4A730-CAE7-5444-92A9-CB7F8378D06C}"/>
              </a:ext>
            </a:extLst>
          </p:cNvPr>
          <p:cNvSpPr txBox="1"/>
          <p:nvPr/>
        </p:nvSpPr>
        <p:spPr>
          <a:xfrm>
            <a:off x="5541688" y="4934209"/>
            <a:ext cx="1108635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/>
              <a:t>delete/export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/>
              <a:t>identity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0EC4D6E-7D26-D74D-B899-9C9D8EA68B42}"/>
              </a:ext>
            </a:extLst>
          </p:cNvPr>
          <p:cNvSpPr/>
          <p:nvPr/>
        </p:nvSpPr>
        <p:spPr>
          <a:xfrm>
            <a:off x="5965657" y="2975315"/>
            <a:ext cx="260683" cy="260738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2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47D367E-1933-D446-8D02-925517866298}"/>
              </a:ext>
            </a:extLst>
          </p:cNvPr>
          <p:cNvSpPr/>
          <p:nvPr/>
        </p:nvSpPr>
        <p:spPr>
          <a:xfrm>
            <a:off x="6826488" y="3833278"/>
            <a:ext cx="260683" cy="260738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3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E6424A1-DD0D-D542-A3A0-7A68749386EB}"/>
              </a:ext>
            </a:extLst>
          </p:cNvPr>
          <p:cNvSpPr/>
          <p:nvPr/>
        </p:nvSpPr>
        <p:spPr>
          <a:xfrm>
            <a:off x="5964629" y="4694495"/>
            <a:ext cx="260683" cy="260738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4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DE2BE76-91A7-CB45-8094-28D9AA410199}"/>
              </a:ext>
            </a:extLst>
          </p:cNvPr>
          <p:cNvSpPr/>
          <p:nvPr/>
        </p:nvSpPr>
        <p:spPr>
          <a:xfrm>
            <a:off x="5104828" y="3833278"/>
            <a:ext cx="260683" cy="260738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b="1" dirty="0">
                <a:solidFill>
                  <a:schemeClr val="bg1"/>
                </a:solidFill>
              </a:rPr>
              <a:t>1</a:t>
            </a:r>
            <a:endParaRPr kumimoji="0" lang="en-US" sz="18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15BE22F-6018-3F4B-93F0-00A305204C87}"/>
              </a:ext>
            </a:extLst>
          </p:cNvPr>
          <p:cNvSpPr txBox="1"/>
          <p:nvPr/>
        </p:nvSpPr>
        <p:spPr>
          <a:xfrm>
            <a:off x="7091124" y="3700540"/>
            <a:ext cx="1154650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/>
              <a:t>read</a:t>
            </a:r>
          </a:p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/>
              <a:t>identity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B5319B7-DEA4-D146-8A91-DD3B020D2394}"/>
              </a:ext>
            </a:extLst>
          </p:cNvPr>
          <p:cNvCxnSpPr/>
          <p:nvPr/>
        </p:nvCxnSpPr>
        <p:spPr>
          <a:xfrm>
            <a:off x="1952425" y="5555172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2705958474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A1D97FE-83F9-A743-A43C-F0BB8E5FF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30267" y="6356351"/>
            <a:ext cx="2844800" cy="365125"/>
          </a:xfrm>
        </p:spPr>
        <p:txBody>
          <a:bodyPr/>
          <a:lstStyle/>
          <a:p>
            <a:fld id="{08BF69C1-739F-1B47-B5E3-FA651BCAB105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464C99-A1EE-1042-ABCB-35E13792DC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B342883-BCD0-6A49-84A5-6660FEDFFCD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95263" y="1618770"/>
          <a:ext cx="9242755" cy="4944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9081">
                  <a:extLst>
                    <a:ext uri="{9D8B030D-6E8A-4147-A177-3AD203B41FA5}">
                      <a16:colId xmlns:a16="http://schemas.microsoft.com/office/drawing/2014/main" val="3601346267"/>
                    </a:ext>
                  </a:extLst>
                </a:gridCol>
                <a:gridCol w="1223483">
                  <a:extLst>
                    <a:ext uri="{9D8B030D-6E8A-4147-A177-3AD203B41FA5}">
                      <a16:colId xmlns:a16="http://schemas.microsoft.com/office/drawing/2014/main" val="2478563368"/>
                    </a:ext>
                  </a:extLst>
                </a:gridCol>
                <a:gridCol w="2298019">
                  <a:extLst>
                    <a:ext uri="{9D8B030D-6E8A-4147-A177-3AD203B41FA5}">
                      <a16:colId xmlns:a16="http://schemas.microsoft.com/office/drawing/2014/main" val="784132881"/>
                    </a:ext>
                  </a:extLst>
                </a:gridCol>
                <a:gridCol w="1946932">
                  <a:extLst>
                    <a:ext uri="{9D8B030D-6E8A-4147-A177-3AD203B41FA5}">
                      <a16:colId xmlns:a16="http://schemas.microsoft.com/office/drawing/2014/main" val="1639092273"/>
                    </a:ext>
                  </a:extLst>
                </a:gridCol>
                <a:gridCol w="1315240">
                  <a:extLst>
                    <a:ext uri="{9D8B030D-6E8A-4147-A177-3AD203B41FA5}">
                      <a16:colId xmlns:a16="http://schemas.microsoft.com/office/drawing/2014/main" val="2046405439"/>
                    </a:ext>
                  </a:extLst>
                </a:gridCol>
              </a:tblGrid>
              <a:tr h="494453">
                <a:tc>
                  <a:txBody>
                    <a:bodyPr/>
                    <a:lstStyle/>
                    <a:p>
                      <a:r>
                        <a:rPr lang="en-US" sz="2400" dirty="0" err="1"/>
                        <a:t>IsaacCorp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00001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Nov 31 2020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Jan 31 2020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5M USD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946221166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C2524D49-64FD-6B41-98B9-A014CCAEE366}"/>
              </a:ext>
            </a:extLst>
          </p:cNvPr>
          <p:cNvSpPr txBox="1"/>
          <p:nvPr/>
        </p:nvSpPr>
        <p:spPr>
          <a:xfrm>
            <a:off x="131433" y="1072056"/>
            <a:ext cx="2853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/>
              <a:t>cp</a:t>
            </a:r>
            <a:r>
              <a:rPr lang="en-US" sz="2400" b="1" dirty="0"/>
              <a:t> (Working storage)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FBB6E06C-7629-474F-98A3-674B3BCF2A86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947742" y="2834083"/>
          <a:ext cx="1343567" cy="4990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3567">
                  <a:extLst>
                    <a:ext uri="{9D8B030D-6E8A-4147-A177-3AD203B41FA5}">
                      <a16:colId xmlns:a16="http://schemas.microsoft.com/office/drawing/2014/main" val="3601346267"/>
                    </a:ext>
                  </a:extLst>
                </a:gridCol>
              </a:tblGrid>
              <a:tr h="499083">
                <a:tc>
                  <a:txBody>
                    <a:bodyPr/>
                    <a:lstStyle/>
                    <a:p>
                      <a:r>
                        <a:rPr lang="en-US" sz="2400" dirty="0"/>
                        <a:t>STATES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250669769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665746AF-420E-4945-A4BB-93FBCE64CD57}"/>
              </a:ext>
            </a:extLst>
          </p:cNvPr>
          <p:cNvSpPr txBox="1"/>
          <p:nvPr/>
        </p:nvSpPr>
        <p:spPr>
          <a:xfrm>
            <a:off x="420120" y="2341641"/>
            <a:ext cx="38924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Listings  (set of all </a:t>
            </a:r>
            <a:r>
              <a:rPr lang="en-US" sz="2400" b="1" dirty="0" err="1"/>
              <a:t>cp</a:t>
            </a:r>
            <a:r>
              <a:rPr lang="en-US" sz="2400" b="1" dirty="0"/>
              <a:t> STATEs)</a:t>
            </a:r>
          </a:p>
        </p:txBody>
      </p:sp>
      <p:sp>
        <p:nvSpPr>
          <p:cNvPr id="4" name="Arc 3">
            <a:extLst>
              <a:ext uri="{FF2B5EF4-FFF2-40B4-BE49-F238E27FC236}">
                <a16:creationId xmlns:a16="http://schemas.microsoft.com/office/drawing/2014/main" id="{91CDD455-14D9-6F42-9A3D-20C4AD7024B4}"/>
              </a:ext>
            </a:extLst>
          </p:cNvPr>
          <p:cNvSpPr/>
          <p:nvPr/>
        </p:nvSpPr>
        <p:spPr>
          <a:xfrm rot="16200000">
            <a:off x="-545932" y="1703668"/>
            <a:ext cx="1893768" cy="1087352"/>
          </a:xfrm>
          <a:prstGeom prst="arc">
            <a:avLst>
              <a:gd name="adj1" fmla="val 9457134"/>
              <a:gd name="adj2" fmla="val 20452787"/>
            </a:avLst>
          </a:prstGeom>
          <a:ln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A23BA05E-C87D-4048-8551-14DCE78AE48F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310198" y="4308415"/>
          <a:ext cx="8627821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0355">
                  <a:extLst>
                    <a:ext uri="{9D8B030D-6E8A-4147-A177-3AD203B41FA5}">
                      <a16:colId xmlns:a16="http://schemas.microsoft.com/office/drawing/2014/main" val="225041749"/>
                    </a:ext>
                  </a:extLst>
                </a:gridCol>
                <a:gridCol w="1190351">
                  <a:extLst>
                    <a:ext uri="{9D8B030D-6E8A-4147-A177-3AD203B41FA5}">
                      <a16:colId xmlns:a16="http://schemas.microsoft.com/office/drawing/2014/main" val="3601346267"/>
                    </a:ext>
                  </a:extLst>
                </a:gridCol>
                <a:gridCol w="793567">
                  <a:extLst>
                    <a:ext uri="{9D8B030D-6E8A-4147-A177-3AD203B41FA5}">
                      <a16:colId xmlns:a16="http://schemas.microsoft.com/office/drawing/2014/main" val="2478563368"/>
                    </a:ext>
                  </a:extLst>
                </a:gridCol>
                <a:gridCol w="1020405">
                  <a:extLst>
                    <a:ext uri="{9D8B030D-6E8A-4147-A177-3AD203B41FA5}">
                      <a16:colId xmlns:a16="http://schemas.microsoft.com/office/drawing/2014/main" val="784132881"/>
                    </a:ext>
                  </a:extLst>
                </a:gridCol>
                <a:gridCol w="1268833">
                  <a:extLst>
                    <a:ext uri="{9D8B030D-6E8A-4147-A177-3AD203B41FA5}">
                      <a16:colId xmlns:a16="http://schemas.microsoft.com/office/drawing/2014/main" val="1639092273"/>
                    </a:ext>
                  </a:extLst>
                </a:gridCol>
                <a:gridCol w="857155">
                  <a:extLst>
                    <a:ext uri="{9D8B030D-6E8A-4147-A177-3AD203B41FA5}">
                      <a16:colId xmlns:a16="http://schemas.microsoft.com/office/drawing/2014/main" val="2046405439"/>
                    </a:ext>
                  </a:extLst>
                </a:gridCol>
                <a:gridCol w="857155">
                  <a:extLst>
                    <a:ext uri="{9D8B030D-6E8A-4147-A177-3AD203B41FA5}">
                      <a16:colId xmlns:a16="http://schemas.microsoft.com/office/drawing/2014/main" val="182021129"/>
                    </a:ext>
                  </a:extLst>
                </a:gridCol>
              </a:tblGrid>
              <a:tr h="568960">
                <a:tc>
                  <a:txBody>
                    <a:bodyPr/>
                    <a:lstStyle/>
                    <a:p>
                      <a:r>
                        <a:rPr lang="en-US" sz="1500" dirty="0"/>
                        <a:t>Org.papernet.paper. ISAACORP-0001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 err="1"/>
                        <a:t>IsaacCorp</a:t>
                      </a:r>
                      <a:endParaRPr lang="en-US" sz="15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00001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Nov 31 2020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Jan 31 2020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5M USD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Trading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946221166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29176FC7-B996-764E-800E-F3ED98C82018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310197" y="4946620"/>
          <a:ext cx="8627819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0355">
                  <a:extLst>
                    <a:ext uri="{9D8B030D-6E8A-4147-A177-3AD203B41FA5}">
                      <a16:colId xmlns:a16="http://schemas.microsoft.com/office/drawing/2014/main" val="225041749"/>
                    </a:ext>
                  </a:extLst>
                </a:gridCol>
                <a:gridCol w="1199577">
                  <a:extLst>
                    <a:ext uri="{9D8B030D-6E8A-4147-A177-3AD203B41FA5}">
                      <a16:colId xmlns:a16="http://schemas.microsoft.com/office/drawing/2014/main" val="3601346267"/>
                    </a:ext>
                  </a:extLst>
                </a:gridCol>
                <a:gridCol w="793567">
                  <a:extLst>
                    <a:ext uri="{9D8B030D-6E8A-4147-A177-3AD203B41FA5}">
                      <a16:colId xmlns:a16="http://schemas.microsoft.com/office/drawing/2014/main" val="2478563368"/>
                    </a:ext>
                  </a:extLst>
                </a:gridCol>
                <a:gridCol w="1011177">
                  <a:extLst>
                    <a:ext uri="{9D8B030D-6E8A-4147-A177-3AD203B41FA5}">
                      <a16:colId xmlns:a16="http://schemas.microsoft.com/office/drawing/2014/main" val="784132881"/>
                    </a:ext>
                  </a:extLst>
                </a:gridCol>
                <a:gridCol w="1268833">
                  <a:extLst>
                    <a:ext uri="{9D8B030D-6E8A-4147-A177-3AD203B41FA5}">
                      <a16:colId xmlns:a16="http://schemas.microsoft.com/office/drawing/2014/main" val="1639092273"/>
                    </a:ext>
                  </a:extLst>
                </a:gridCol>
                <a:gridCol w="857155">
                  <a:extLst>
                    <a:ext uri="{9D8B030D-6E8A-4147-A177-3AD203B41FA5}">
                      <a16:colId xmlns:a16="http://schemas.microsoft.com/office/drawing/2014/main" val="2046405439"/>
                    </a:ext>
                  </a:extLst>
                </a:gridCol>
                <a:gridCol w="857155">
                  <a:extLst>
                    <a:ext uri="{9D8B030D-6E8A-4147-A177-3AD203B41FA5}">
                      <a16:colId xmlns:a16="http://schemas.microsoft.com/office/drawing/2014/main" val="2549432334"/>
                    </a:ext>
                  </a:extLst>
                </a:gridCol>
              </a:tblGrid>
              <a:tr h="568960">
                <a:tc>
                  <a:txBody>
                    <a:bodyPr/>
                    <a:lstStyle/>
                    <a:p>
                      <a:r>
                        <a:rPr lang="en-US" sz="1500" dirty="0"/>
                        <a:t>PAPERS-MAGNETOCORP-0001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 err="1"/>
                        <a:t>MagnetoCorp</a:t>
                      </a:r>
                      <a:endParaRPr lang="en-US" sz="15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00001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Nov 31 2020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Jan 31 2020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10M USD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Issued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946221166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44DF4357-DAF8-1F49-80A8-403E4C7A3F43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310198" y="5584825"/>
          <a:ext cx="8627820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0355">
                  <a:extLst>
                    <a:ext uri="{9D8B030D-6E8A-4147-A177-3AD203B41FA5}">
                      <a16:colId xmlns:a16="http://schemas.microsoft.com/office/drawing/2014/main" val="225041749"/>
                    </a:ext>
                  </a:extLst>
                </a:gridCol>
                <a:gridCol w="1199577">
                  <a:extLst>
                    <a:ext uri="{9D8B030D-6E8A-4147-A177-3AD203B41FA5}">
                      <a16:colId xmlns:a16="http://schemas.microsoft.com/office/drawing/2014/main" val="3601346267"/>
                    </a:ext>
                  </a:extLst>
                </a:gridCol>
                <a:gridCol w="784340">
                  <a:extLst>
                    <a:ext uri="{9D8B030D-6E8A-4147-A177-3AD203B41FA5}">
                      <a16:colId xmlns:a16="http://schemas.microsoft.com/office/drawing/2014/main" val="2478563368"/>
                    </a:ext>
                  </a:extLst>
                </a:gridCol>
                <a:gridCol w="1020405">
                  <a:extLst>
                    <a:ext uri="{9D8B030D-6E8A-4147-A177-3AD203B41FA5}">
                      <a16:colId xmlns:a16="http://schemas.microsoft.com/office/drawing/2014/main" val="784132881"/>
                    </a:ext>
                  </a:extLst>
                </a:gridCol>
                <a:gridCol w="1268833">
                  <a:extLst>
                    <a:ext uri="{9D8B030D-6E8A-4147-A177-3AD203B41FA5}">
                      <a16:colId xmlns:a16="http://schemas.microsoft.com/office/drawing/2014/main" val="1639092273"/>
                    </a:ext>
                  </a:extLst>
                </a:gridCol>
                <a:gridCol w="857155">
                  <a:extLst>
                    <a:ext uri="{9D8B030D-6E8A-4147-A177-3AD203B41FA5}">
                      <a16:colId xmlns:a16="http://schemas.microsoft.com/office/drawing/2014/main" val="2046405439"/>
                    </a:ext>
                  </a:extLst>
                </a:gridCol>
                <a:gridCol w="857155">
                  <a:extLst>
                    <a:ext uri="{9D8B030D-6E8A-4147-A177-3AD203B41FA5}">
                      <a16:colId xmlns:a16="http://schemas.microsoft.com/office/drawing/2014/main" val="166087793"/>
                    </a:ext>
                  </a:extLst>
                </a:gridCol>
              </a:tblGrid>
              <a:tr h="568960">
                <a:tc>
                  <a:txBody>
                    <a:bodyPr/>
                    <a:lstStyle/>
                    <a:p>
                      <a:r>
                        <a:rPr lang="en-US" sz="1500" dirty="0"/>
                        <a:t>PAPERS-DIGICORP-0001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 err="1"/>
                        <a:t>DigiCorp</a:t>
                      </a:r>
                      <a:endParaRPr lang="en-US" sz="15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00001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Nov 31 2020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Jan 31 2020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5M USD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Redeemed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946221166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8AFF8C8B-4791-9247-BF4D-7EC9D62B8208}"/>
              </a:ext>
            </a:extLst>
          </p:cNvPr>
          <p:cNvSpPr txBox="1"/>
          <p:nvPr/>
        </p:nvSpPr>
        <p:spPr>
          <a:xfrm>
            <a:off x="2291309" y="3918068"/>
            <a:ext cx="646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KEY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834204C-0106-614C-B9BD-6DF9A4C04B31}"/>
              </a:ext>
            </a:extLst>
          </p:cNvPr>
          <p:cNvCxnSpPr/>
          <p:nvPr/>
        </p:nvCxnSpPr>
        <p:spPr>
          <a:xfrm>
            <a:off x="4311442" y="4020160"/>
            <a:ext cx="562657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E5FF25E-2A54-5442-86B8-0E30DA7A689D}"/>
              </a:ext>
            </a:extLst>
          </p:cNvPr>
          <p:cNvSpPr txBox="1"/>
          <p:nvPr/>
        </p:nvSpPr>
        <p:spPr>
          <a:xfrm>
            <a:off x="6725850" y="3587556"/>
            <a:ext cx="101502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/>
              <a:t>VALUE</a:t>
            </a:r>
          </a:p>
        </p:txBody>
      </p:sp>
    </p:spTree>
    <p:extLst>
      <p:ext uri="{BB962C8B-B14F-4D97-AF65-F5344CB8AC3E}">
        <p14:creationId xmlns:p14="http://schemas.microsoft.com/office/powerpoint/2010/main" val="18367120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A1D97FE-83F9-A743-A43C-F0BB8E5FF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F69C1-739F-1B47-B5E3-FA651BCAB105}" type="slidenum">
              <a:rPr lang="en-US" smtClean="0"/>
              <a:pPr/>
              <a:t>19</a:t>
            </a:fld>
            <a:endParaRPr 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B342883-BCD0-6A49-84A5-6660FEDFFCD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95263" y="1618769"/>
          <a:ext cx="9242755" cy="85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52747">
                  <a:extLst>
                    <a:ext uri="{9D8B030D-6E8A-4147-A177-3AD203B41FA5}">
                      <a16:colId xmlns:a16="http://schemas.microsoft.com/office/drawing/2014/main" val="3601346267"/>
                    </a:ext>
                  </a:extLst>
                </a:gridCol>
                <a:gridCol w="1071069">
                  <a:extLst>
                    <a:ext uri="{9D8B030D-6E8A-4147-A177-3AD203B41FA5}">
                      <a16:colId xmlns:a16="http://schemas.microsoft.com/office/drawing/2014/main" val="2478563368"/>
                    </a:ext>
                  </a:extLst>
                </a:gridCol>
                <a:gridCol w="2011748">
                  <a:extLst>
                    <a:ext uri="{9D8B030D-6E8A-4147-A177-3AD203B41FA5}">
                      <a16:colId xmlns:a16="http://schemas.microsoft.com/office/drawing/2014/main" val="784132881"/>
                    </a:ext>
                  </a:extLst>
                </a:gridCol>
                <a:gridCol w="1704397">
                  <a:extLst>
                    <a:ext uri="{9D8B030D-6E8A-4147-A177-3AD203B41FA5}">
                      <a16:colId xmlns:a16="http://schemas.microsoft.com/office/drawing/2014/main" val="1639092273"/>
                    </a:ext>
                  </a:extLst>
                </a:gridCol>
                <a:gridCol w="1151397">
                  <a:extLst>
                    <a:ext uri="{9D8B030D-6E8A-4147-A177-3AD203B41FA5}">
                      <a16:colId xmlns:a16="http://schemas.microsoft.com/office/drawing/2014/main" val="2046405439"/>
                    </a:ext>
                  </a:extLst>
                </a:gridCol>
                <a:gridCol w="1151397">
                  <a:extLst>
                    <a:ext uri="{9D8B030D-6E8A-4147-A177-3AD203B41FA5}">
                      <a16:colId xmlns:a16="http://schemas.microsoft.com/office/drawing/2014/main" val="4190989850"/>
                    </a:ext>
                  </a:extLst>
                </a:gridCol>
              </a:tblGrid>
              <a:tr h="853440">
                <a:tc>
                  <a:txBody>
                    <a:bodyPr/>
                    <a:lstStyle/>
                    <a:p>
                      <a:r>
                        <a:rPr lang="en-US" sz="2400" dirty="0" err="1"/>
                        <a:t>IsaacCorp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00001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Nov 31 2020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Jan 31 2020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5M USD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Issued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946221166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C2524D49-64FD-6B41-98B9-A014CCAEE366}"/>
              </a:ext>
            </a:extLst>
          </p:cNvPr>
          <p:cNvSpPr txBox="1"/>
          <p:nvPr/>
        </p:nvSpPr>
        <p:spPr>
          <a:xfrm>
            <a:off x="131433" y="1072056"/>
            <a:ext cx="2853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/>
              <a:t>cp</a:t>
            </a:r>
            <a:r>
              <a:rPr lang="en-US" sz="2400" b="1" dirty="0"/>
              <a:t> (Working storage)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FBB6E06C-7629-474F-98A3-674B3BCF2A86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95263" y="3489787"/>
          <a:ext cx="10523427" cy="19824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9081">
                  <a:extLst>
                    <a:ext uri="{9D8B030D-6E8A-4147-A177-3AD203B41FA5}">
                      <a16:colId xmlns:a16="http://schemas.microsoft.com/office/drawing/2014/main" val="3601346267"/>
                    </a:ext>
                  </a:extLst>
                </a:gridCol>
                <a:gridCol w="1223483">
                  <a:extLst>
                    <a:ext uri="{9D8B030D-6E8A-4147-A177-3AD203B41FA5}">
                      <a16:colId xmlns:a16="http://schemas.microsoft.com/office/drawing/2014/main" val="2478563368"/>
                    </a:ext>
                  </a:extLst>
                </a:gridCol>
                <a:gridCol w="2298019">
                  <a:extLst>
                    <a:ext uri="{9D8B030D-6E8A-4147-A177-3AD203B41FA5}">
                      <a16:colId xmlns:a16="http://schemas.microsoft.com/office/drawing/2014/main" val="784132881"/>
                    </a:ext>
                  </a:extLst>
                </a:gridCol>
                <a:gridCol w="1946932">
                  <a:extLst>
                    <a:ext uri="{9D8B030D-6E8A-4147-A177-3AD203B41FA5}">
                      <a16:colId xmlns:a16="http://schemas.microsoft.com/office/drawing/2014/main" val="1639092273"/>
                    </a:ext>
                  </a:extLst>
                </a:gridCol>
                <a:gridCol w="1315240">
                  <a:extLst>
                    <a:ext uri="{9D8B030D-6E8A-4147-A177-3AD203B41FA5}">
                      <a16:colId xmlns:a16="http://schemas.microsoft.com/office/drawing/2014/main" val="2046405439"/>
                    </a:ext>
                  </a:extLst>
                </a:gridCol>
                <a:gridCol w="1280672">
                  <a:extLst>
                    <a:ext uri="{9D8B030D-6E8A-4147-A177-3AD203B41FA5}">
                      <a16:colId xmlns:a16="http://schemas.microsoft.com/office/drawing/2014/main" val="787921868"/>
                    </a:ext>
                  </a:extLst>
                </a:gridCol>
              </a:tblGrid>
              <a:tr h="499083">
                <a:tc>
                  <a:txBody>
                    <a:bodyPr/>
                    <a:lstStyle/>
                    <a:p>
                      <a:r>
                        <a:rPr lang="en-US" sz="2400" dirty="0" err="1"/>
                        <a:t>MagnetoCorp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00001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May 31 2020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Dec 31 2020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5M USD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Issued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250669769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r>
                        <a:rPr lang="en-US" sz="2400" dirty="0" err="1"/>
                        <a:t>MagnetoCorp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00002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June 31 2020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Jan 31 2020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5M USD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Trade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494596266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r>
                        <a:rPr lang="en-US" sz="2400"/>
                        <a:t>SjirCorp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00001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Sep 31 2020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Jan 31 2020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5M USD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Redeem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06193797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r>
                        <a:rPr lang="en-US" sz="2400"/>
                        <a:t>IsaacCorp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00001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Nov 21 2020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Jan 31 2020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5M USD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Issued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946221166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665746AF-420E-4945-A4BB-93FBCE64CD57}"/>
              </a:ext>
            </a:extLst>
          </p:cNvPr>
          <p:cNvSpPr txBox="1"/>
          <p:nvPr/>
        </p:nvSpPr>
        <p:spPr>
          <a:xfrm>
            <a:off x="167641" y="2997345"/>
            <a:ext cx="38924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Listings  (set of all </a:t>
            </a:r>
            <a:r>
              <a:rPr lang="en-US" sz="2400" b="1" dirty="0" err="1"/>
              <a:t>cp</a:t>
            </a:r>
            <a:r>
              <a:rPr lang="en-US" sz="2400" b="1" dirty="0"/>
              <a:t> STATEs)</a:t>
            </a:r>
          </a:p>
        </p:txBody>
      </p:sp>
      <p:sp>
        <p:nvSpPr>
          <p:cNvPr id="4" name="Arc 3">
            <a:extLst>
              <a:ext uri="{FF2B5EF4-FFF2-40B4-BE49-F238E27FC236}">
                <a16:creationId xmlns:a16="http://schemas.microsoft.com/office/drawing/2014/main" id="{91CDD455-14D9-6F42-9A3D-20C4AD7024B4}"/>
              </a:ext>
            </a:extLst>
          </p:cNvPr>
          <p:cNvSpPr/>
          <p:nvPr/>
        </p:nvSpPr>
        <p:spPr>
          <a:xfrm rot="16200000">
            <a:off x="-545932" y="1703668"/>
            <a:ext cx="1893768" cy="1087352"/>
          </a:xfrm>
          <a:prstGeom prst="arc">
            <a:avLst>
              <a:gd name="adj1" fmla="val 11472947"/>
              <a:gd name="adj2" fmla="val 20452787"/>
            </a:avLst>
          </a:prstGeom>
          <a:ln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9527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itle 1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Developing Applications Topic</a:t>
            </a:r>
            <a:endParaRPr dirty="0"/>
          </a:p>
        </p:txBody>
      </p:sp>
      <p:sp>
        <p:nvSpPr>
          <p:cNvPr id="116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Scenario, Requirements, Architecture, Smart Contract, Application and APIs</a:t>
            </a:r>
            <a:endParaRPr dirty="0"/>
          </a:p>
        </p:txBody>
      </p:sp>
      <p:sp>
        <p:nvSpPr>
          <p:cNvPr id="117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3397339" y="6404290"/>
            <a:ext cx="184062" cy="269241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"/>
          <p:cNvSpPr/>
          <p:nvPr/>
        </p:nvSpPr>
        <p:spPr>
          <a:xfrm>
            <a:off x="1215592" y="2499467"/>
            <a:ext cx="1616016" cy="1071048"/>
          </a:xfrm>
          <a:prstGeom prst="rect">
            <a:avLst/>
          </a:prstGeom>
          <a:solidFill>
            <a:srgbClr val="0070C0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36000" tIns="45719" rIns="45719" bIns="45719" numCol="1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rgbClr val="FFFFFF"/>
                </a:solidFill>
              </a:defRPr>
            </a:pPr>
            <a:endParaRPr kumimoji="0" lang="nl-NL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rgbClr val="FFFFFF"/>
                </a:solidFill>
              </a:defRPr>
            </a:pPr>
            <a:r>
              <a:rPr kumimoji="0" lang="nl-NL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</a:t>
            </a: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Issued</a:t>
            </a:r>
            <a:r>
              <a:rPr kumimoji="0" lang="nl-NL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"/>
          <p:cNvSpPr/>
          <p:nvPr/>
        </p:nvSpPr>
        <p:spPr>
          <a:xfrm>
            <a:off x="4882575" y="2499466"/>
            <a:ext cx="1616016" cy="1119851"/>
          </a:xfrm>
          <a:prstGeom prst="rect">
            <a:avLst/>
          </a:prstGeom>
          <a:solidFill>
            <a:srgbClr val="0070C0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36000" tIns="45719" rIns="45719" bIns="45719" numCol="1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rgbClr val="FFFFFF"/>
                </a:solidFill>
              </a:defRPr>
            </a:pPr>
            <a:endParaRPr kumimoji="0" lang="nl-NL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rgbClr val="FFFFFF"/>
                </a:solidFill>
              </a:defRPr>
            </a:pPr>
            <a:r>
              <a:rPr kumimoji="0" lang="nl-NL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</a:t>
            </a: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Trading</a:t>
            </a:r>
            <a:r>
              <a:rPr kumimoji="0" lang="nl-NL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"/>
          <p:cNvSpPr/>
          <p:nvPr/>
        </p:nvSpPr>
        <p:spPr>
          <a:xfrm>
            <a:off x="8577566" y="2499466"/>
            <a:ext cx="1616016" cy="1119851"/>
          </a:xfrm>
          <a:prstGeom prst="rect">
            <a:avLst/>
          </a:prstGeom>
          <a:solidFill>
            <a:srgbClr val="0070C0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36000" tIns="45719" rIns="45719" bIns="45719" numCol="1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rgbClr val="FFFFFF"/>
                </a:solidFill>
              </a:defRPr>
            </a:pPr>
            <a:endParaRPr kumimoji="0" lang="nl-NL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rgbClr val="FFFFFF"/>
                </a:solidFill>
              </a:defRPr>
            </a:pPr>
            <a:r>
              <a:rPr kumimoji="0" lang="nl-NL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Redeemed</a:t>
            </a:r>
            <a:r>
              <a:rPr kumimoji="0" lang="nl-NL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"/>
          <p:cNvSpPr/>
          <p:nvPr/>
        </p:nvSpPr>
        <p:spPr>
          <a:xfrm>
            <a:off x="1187582" y="5856524"/>
            <a:ext cx="1616016" cy="934234"/>
          </a:xfrm>
          <a:prstGeom prst="rect">
            <a:avLst/>
          </a:prstGeom>
          <a:solidFill>
            <a:srgbClr val="0070C0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36000" tIns="45719" rIns="45719" bIns="45719" numCol="1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rgbClr val="FFFFFF"/>
                </a:solidFill>
              </a:defRPr>
            </a:pPr>
            <a:r>
              <a:rPr kumimoji="0" lang="nl-NL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</a:t>
            </a: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Issued </a:t>
            </a:r>
            <a:endParaRPr kumimoji="0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1" name="Rechte verbindingslijn met pijl 10"/>
          <p:cNvCxnSpPr/>
          <p:nvPr/>
        </p:nvCxnSpPr>
        <p:spPr>
          <a:xfrm flipH="1" flipV="1">
            <a:off x="6296026" y="3608040"/>
            <a:ext cx="28574" cy="1645673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al 20"/>
          <p:cNvSpPr>
            <a:spLocks noChangeAspect="1"/>
          </p:cNvSpPr>
          <p:nvPr/>
        </p:nvSpPr>
        <p:spPr>
          <a:xfrm>
            <a:off x="1867498" y="1243204"/>
            <a:ext cx="291356" cy="291356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Tekstvak 25"/>
          <p:cNvSpPr txBox="1"/>
          <p:nvPr/>
        </p:nvSpPr>
        <p:spPr>
          <a:xfrm>
            <a:off x="2088462" y="1801683"/>
            <a:ext cx="8178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Issue</a:t>
            </a:r>
          </a:p>
        </p:txBody>
      </p:sp>
      <p:sp>
        <p:nvSpPr>
          <p:cNvPr id="31" name="Tekstvak 30"/>
          <p:cNvSpPr txBox="1"/>
          <p:nvPr/>
        </p:nvSpPr>
        <p:spPr>
          <a:xfrm>
            <a:off x="3053856" y="2546424"/>
            <a:ext cx="16399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(first) Move</a:t>
            </a:r>
          </a:p>
        </p:txBody>
      </p:sp>
      <p:cxnSp>
        <p:nvCxnSpPr>
          <p:cNvPr id="32" name="Rechte verbindingslijn met pijl 31"/>
          <p:cNvCxnSpPr>
            <a:stCxn id="21" idx="4"/>
            <a:endCxn id="5" idx="0"/>
          </p:cNvCxnSpPr>
          <p:nvPr/>
        </p:nvCxnSpPr>
        <p:spPr>
          <a:xfrm>
            <a:off x="2013176" y="1534560"/>
            <a:ext cx="10424" cy="964907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Rechte verbindingslijn met pijl 33"/>
          <p:cNvCxnSpPr>
            <a:stCxn id="5" idx="3"/>
            <a:endCxn id="6" idx="1"/>
          </p:cNvCxnSpPr>
          <p:nvPr/>
        </p:nvCxnSpPr>
        <p:spPr>
          <a:xfrm>
            <a:off x="2831608" y="3034991"/>
            <a:ext cx="2050967" cy="24401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Rechte verbindingslijn met pijl 41"/>
          <p:cNvCxnSpPr>
            <a:stCxn id="6" idx="3"/>
            <a:endCxn id="7" idx="1"/>
          </p:cNvCxnSpPr>
          <p:nvPr/>
        </p:nvCxnSpPr>
        <p:spPr>
          <a:xfrm>
            <a:off x="6498591" y="3059392"/>
            <a:ext cx="2078975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kstvak 44"/>
          <p:cNvSpPr txBox="1"/>
          <p:nvPr/>
        </p:nvSpPr>
        <p:spPr>
          <a:xfrm>
            <a:off x="6953250" y="2666170"/>
            <a:ext cx="12148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Redeem</a:t>
            </a: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52" name="Rechte verbindingslijn 51"/>
          <p:cNvCxnSpPr/>
          <p:nvPr/>
        </p:nvCxnSpPr>
        <p:spPr>
          <a:xfrm>
            <a:off x="5191766" y="3621656"/>
            <a:ext cx="0" cy="1609725"/>
          </a:xfrm>
          <a:prstGeom prst="line">
            <a:avLst/>
          </a:prstGeom>
          <a:ln w="508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Rechte verbindingslijn 53"/>
          <p:cNvCxnSpPr/>
          <p:nvPr/>
        </p:nvCxnSpPr>
        <p:spPr>
          <a:xfrm flipH="1">
            <a:off x="5168219" y="5231370"/>
            <a:ext cx="1156381" cy="1033"/>
          </a:xfrm>
          <a:prstGeom prst="line">
            <a:avLst/>
          </a:prstGeom>
          <a:ln w="508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kstvak 66"/>
          <p:cNvSpPr txBox="1"/>
          <p:nvPr/>
        </p:nvSpPr>
        <p:spPr>
          <a:xfrm>
            <a:off x="6387646" y="4173629"/>
            <a:ext cx="152695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Move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</a:t>
            </a:r>
            <a:r>
              <a:rPr kumimoji="0" lang="nl-NL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after</a:t>
            </a: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first)</a:t>
            </a:r>
          </a:p>
        </p:txBody>
      </p:sp>
      <p:sp>
        <p:nvSpPr>
          <p:cNvPr id="68" name="Tekstvak 67"/>
          <p:cNvSpPr txBox="1"/>
          <p:nvPr/>
        </p:nvSpPr>
        <p:spPr>
          <a:xfrm>
            <a:off x="2906479" y="5856524"/>
            <a:ext cx="19524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 State of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Commercial Paper </a:t>
            </a:r>
          </a:p>
        </p:txBody>
      </p:sp>
      <p:grpSp>
        <p:nvGrpSpPr>
          <p:cNvPr id="115" name="Groep 114"/>
          <p:cNvGrpSpPr/>
          <p:nvPr/>
        </p:nvGrpSpPr>
        <p:grpSpPr>
          <a:xfrm>
            <a:off x="5203191" y="5875890"/>
            <a:ext cx="3401073" cy="646331"/>
            <a:chOff x="6498591" y="5875890"/>
            <a:chExt cx="3401073" cy="646331"/>
          </a:xfrm>
        </p:grpSpPr>
        <p:cxnSp>
          <p:nvCxnSpPr>
            <p:cNvPr id="33" name="Rechte verbindingslijn met pijl 32"/>
            <p:cNvCxnSpPr/>
            <p:nvPr/>
          </p:nvCxnSpPr>
          <p:spPr>
            <a:xfrm flipV="1">
              <a:off x="6498591" y="6039165"/>
              <a:ext cx="1303744" cy="31778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kstvak 71"/>
            <p:cNvSpPr txBox="1"/>
            <p:nvPr/>
          </p:nvSpPr>
          <p:spPr>
            <a:xfrm>
              <a:off x="7808899" y="5875890"/>
              <a:ext cx="209076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= Transaction of Commercial paper </a:t>
              </a:r>
            </a:p>
          </p:txBody>
        </p:sp>
      </p:grpSp>
      <p:grpSp>
        <p:nvGrpSpPr>
          <p:cNvPr id="76" name="Groep 75"/>
          <p:cNvGrpSpPr/>
          <p:nvPr/>
        </p:nvGrpSpPr>
        <p:grpSpPr>
          <a:xfrm>
            <a:off x="8624712" y="5886277"/>
            <a:ext cx="1092204" cy="369332"/>
            <a:chOff x="6926541" y="5102511"/>
            <a:chExt cx="1092204" cy="369332"/>
          </a:xfrm>
        </p:grpSpPr>
        <p:sp>
          <p:nvSpPr>
            <p:cNvPr id="73" name="Ovaal 72"/>
            <p:cNvSpPr>
              <a:spLocks noChangeAspect="1"/>
            </p:cNvSpPr>
            <p:nvPr/>
          </p:nvSpPr>
          <p:spPr>
            <a:xfrm>
              <a:off x="6926541" y="5141895"/>
              <a:ext cx="291356" cy="291356"/>
            </a:xfrm>
            <a:prstGeom prst="ellipse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4" name="Tekstvak 73"/>
            <p:cNvSpPr txBox="1"/>
            <p:nvPr/>
          </p:nvSpPr>
          <p:spPr>
            <a:xfrm>
              <a:off x="7204529" y="5102511"/>
              <a:ext cx="814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= Start</a:t>
              </a:r>
            </a:p>
          </p:txBody>
        </p:sp>
      </p:grpSp>
      <p:sp>
        <p:nvSpPr>
          <p:cNvPr id="84" name="Rectangle 1"/>
          <p:cNvSpPr>
            <a:spLocks noChangeArrowheads="1"/>
          </p:cNvSpPr>
          <p:nvPr/>
        </p:nvSpPr>
        <p:spPr bwMode="auto">
          <a:xfrm>
            <a:off x="3949700" y="341153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6" name="Tekstvak 85"/>
          <p:cNvSpPr txBox="1"/>
          <p:nvPr/>
        </p:nvSpPr>
        <p:spPr>
          <a:xfrm>
            <a:off x="26326" y="274989"/>
            <a:ext cx="352241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Issuer = MagnetoCorp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Paper = 00001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Owner = MagnetoCorp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Issue date = 31 May 2020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Maturity date = 30 November 2020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Face value = 5M USD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7" name="Tekstvak 86"/>
          <p:cNvSpPr txBox="1"/>
          <p:nvPr/>
        </p:nvSpPr>
        <p:spPr>
          <a:xfrm>
            <a:off x="4044042" y="283429"/>
            <a:ext cx="299901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Issuer = MagnetoCorp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Paper = 00001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Owner = MagnetoCorp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NewOwner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= </a:t>
            </a:r>
            <a:r>
              <a:rPr kumimoji="0" lang="nl-NL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DigiBank</a:t>
            </a: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Purchase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time = 31 May 2020 10:00:00 EST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Price = 4.94M USD</a:t>
            </a:r>
          </a:p>
        </p:txBody>
      </p:sp>
      <p:cxnSp>
        <p:nvCxnSpPr>
          <p:cNvPr id="89" name="Rechte verbindingslijn met pijl 88"/>
          <p:cNvCxnSpPr/>
          <p:nvPr/>
        </p:nvCxnSpPr>
        <p:spPr>
          <a:xfrm flipH="1">
            <a:off x="4203176" y="2198124"/>
            <a:ext cx="115839" cy="456491"/>
          </a:xfrm>
          <a:prstGeom prst="straightConnector1">
            <a:avLst/>
          </a:prstGeom>
          <a:ln w="28575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kstvak 91"/>
          <p:cNvSpPr txBox="1"/>
          <p:nvPr/>
        </p:nvSpPr>
        <p:spPr>
          <a:xfrm>
            <a:off x="2392574" y="3725150"/>
            <a:ext cx="299901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Issuer = MagnetoCorp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Paper = 00001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Owner = DigiBank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NewOwner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= </a:t>
            </a:r>
            <a:r>
              <a:rPr kumimoji="0" lang="nl-NL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BigFund</a:t>
            </a: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Purchase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time =  2 </a:t>
            </a:r>
            <a:r>
              <a:rPr kumimoji="0" lang="nl-NL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June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2020 12:20:00 EST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Price = 4.93M USD</a:t>
            </a:r>
          </a:p>
        </p:txBody>
      </p:sp>
      <p:cxnSp>
        <p:nvCxnSpPr>
          <p:cNvPr id="100" name="Rechte verbindingslijn met pijl 99"/>
          <p:cNvCxnSpPr/>
          <p:nvPr/>
        </p:nvCxnSpPr>
        <p:spPr>
          <a:xfrm flipH="1">
            <a:off x="7365763" y="3928245"/>
            <a:ext cx="443136" cy="507243"/>
          </a:xfrm>
          <a:prstGeom prst="straightConnector1">
            <a:avLst/>
          </a:prstGeom>
          <a:ln w="28575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Rechte verbindingslijn met pijl 100"/>
          <p:cNvCxnSpPr/>
          <p:nvPr/>
        </p:nvCxnSpPr>
        <p:spPr>
          <a:xfrm>
            <a:off x="4555772" y="4134984"/>
            <a:ext cx="527121" cy="213010"/>
          </a:xfrm>
          <a:prstGeom prst="straightConnector1">
            <a:avLst/>
          </a:prstGeom>
          <a:ln w="28575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kstvak 103"/>
          <p:cNvSpPr txBox="1"/>
          <p:nvPr/>
        </p:nvSpPr>
        <p:spPr>
          <a:xfrm>
            <a:off x="7939583" y="3650729"/>
            <a:ext cx="299901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Issuer = MagnetoCorp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Paper = 00001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Owner = BigFund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NewOwner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= </a:t>
            </a:r>
            <a:r>
              <a:rPr kumimoji="0" lang="nl-NL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HedgeMatic</a:t>
            </a: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Purchase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time =  3 </a:t>
            </a:r>
            <a:r>
              <a:rPr kumimoji="0" lang="nl-NL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June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2020 15:59:00 EST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Price = 4.90M USD</a:t>
            </a:r>
          </a:p>
        </p:txBody>
      </p:sp>
      <p:sp>
        <p:nvSpPr>
          <p:cNvPr id="106" name="Tekstvak 105"/>
          <p:cNvSpPr txBox="1"/>
          <p:nvPr/>
        </p:nvSpPr>
        <p:spPr>
          <a:xfrm>
            <a:off x="7400203" y="501933"/>
            <a:ext cx="353839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Issuer = MagnetoCorp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Paper = 00001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Owner = HedgeMatic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Redeem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time =  30 November 2020 15:59:00 EST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07" name="Rechte verbindingslijn met pijl 106"/>
          <p:cNvCxnSpPr/>
          <p:nvPr/>
        </p:nvCxnSpPr>
        <p:spPr>
          <a:xfrm>
            <a:off x="7808899" y="2032515"/>
            <a:ext cx="5344" cy="571760"/>
          </a:xfrm>
          <a:prstGeom prst="straightConnector1">
            <a:avLst/>
          </a:prstGeom>
          <a:ln w="28575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Rechte verbindingslijn met pijl 109"/>
          <p:cNvCxnSpPr/>
          <p:nvPr/>
        </p:nvCxnSpPr>
        <p:spPr>
          <a:xfrm flipH="1">
            <a:off x="2906315" y="1581391"/>
            <a:ext cx="403352" cy="411391"/>
          </a:xfrm>
          <a:prstGeom prst="straightConnector1">
            <a:avLst/>
          </a:prstGeom>
          <a:ln w="28575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Gebogen verbindingslijn 2"/>
          <p:cNvCxnSpPr/>
          <p:nvPr/>
        </p:nvCxnSpPr>
        <p:spPr>
          <a:xfrm>
            <a:off x="8168070" y="1415562"/>
            <a:ext cx="914400" cy="91440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kstvak 3"/>
          <p:cNvSpPr txBox="1"/>
          <p:nvPr/>
        </p:nvSpPr>
        <p:spPr>
          <a:xfrm>
            <a:off x="1635369" y="76624"/>
            <a:ext cx="77460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complete scenario of Commercial paper, in 5 transactions</a:t>
            </a:r>
          </a:p>
        </p:txBody>
      </p:sp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026E2B29-9A4D-4799-92D8-2EE7D4BE6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82647D-E384-43F1-9477-22376095554B}" type="datetime1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14-11-18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BA2E27C9-A8DC-4A77-B6A9-DF29D0C06A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75A597B-B75B-4A08-8FA2-00A8B3C0DBD7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37719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"/>
          <p:cNvSpPr/>
          <p:nvPr/>
        </p:nvSpPr>
        <p:spPr>
          <a:xfrm>
            <a:off x="851928" y="1250157"/>
            <a:ext cx="1616016" cy="740014"/>
          </a:xfrm>
          <a:prstGeom prst="rect">
            <a:avLst/>
          </a:prstGeom>
          <a:solidFill>
            <a:srgbClr val="0070C0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36000" tIns="45719" rIns="45719" bIns="45719" numCol="1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rgbClr val="FFFFFF"/>
                </a:solidFill>
              </a:defRPr>
            </a:pPr>
            <a:endParaRPr kumimoji="0" lang="nl-NL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rgbClr val="FFFFFF"/>
                </a:solidFill>
              </a:defRPr>
            </a:pPr>
            <a:r>
              <a:rPr kumimoji="0" lang="nl-NL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Trading </a:t>
            </a:r>
            <a:endParaRPr kumimoji="0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"/>
          <p:cNvSpPr/>
          <p:nvPr/>
        </p:nvSpPr>
        <p:spPr>
          <a:xfrm>
            <a:off x="3141692" y="1258782"/>
            <a:ext cx="1616016" cy="773733"/>
          </a:xfrm>
          <a:prstGeom prst="rect">
            <a:avLst/>
          </a:prstGeom>
          <a:solidFill>
            <a:srgbClr val="0070C0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36000" tIns="45719" rIns="45719" bIns="45719" numCol="1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rgbClr val="FFFFFF"/>
                </a:solidFill>
              </a:defRPr>
            </a:pPr>
            <a:endParaRPr kumimoji="0" lang="nl-NL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rgbClr val="FFFFFF"/>
                </a:solidFill>
              </a:defRPr>
            </a:pPr>
            <a:r>
              <a:rPr kumimoji="0" lang="nl-NL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</a:t>
            </a: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Trading</a:t>
            </a:r>
            <a:r>
              <a:rPr kumimoji="0" lang="nl-NL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"/>
          <p:cNvSpPr/>
          <p:nvPr/>
        </p:nvSpPr>
        <p:spPr>
          <a:xfrm>
            <a:off x="10492029" y="1393999"/>
            <a:ext cx="1616016" cy="773733"/>
          </a:xfrm>
          <a:prstGeom prst="rect">
            <a:avLst/>
          </a:prstGeom>
          <a:solidFill>
            <a:srgbClr val="0070C0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36000" tIns="45719" rIns="45719" bIns="45719" numCol="1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rgbClr val="FFFFFF"/>
                </a:solidFill>
              </a:defRPr>
            </a:pPr>
            <a:endParaRPr kumimoji="0" lang="nl-NL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rgbClr val="FFFFFF"/>
                </a:solidFill>
              </a:defRPr>
            </a:pPr>
            <a:r>
              <a:rPr kumimoji="0" lang="nl-NL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Redeemed</a:t>
            </a:r>
            <a:r>
              <a:rPr kumimoji="0" lang="nl-NL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"/>
          <p:cNvSpPr/>
          <p:nvPr/>
        </p:nvSpPr>
        <p:spPr>
          <a:xfrm>
            <a:off x="1187582" y="5696633"/>
            <a:ext cx="1616016" cy="934234"/>
          </a:xfrm>
          <a:prstGeom prst="rect">
            <a:avLst/>
          </a:prstGeom>
          <a:solidFill>
            <a:srgbClr val="0070C0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36000" tIns="45719" rIns="45719" bIns="45719" numCol="1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rgbClr val="FFFFFF"/>
                </a:solidFill>
              </a:defRPr>
            </a:pPr>
            <a:r>
              <a:rPr kumimoji="0" lang="nl-NL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</a:t>
            </a: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Issued </a:t>
            </a:r>
            <a:endParaRPr kumimoji="0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Ovaal 20"/>
          <p:cNvSpPr>
            <a:spLocks noChangeAspect="1"/>
          </p:cNvSpPr>
          <p:nvPr/>
        </p:nvSpPr>
        <p:spPr>
          <a:xfrm>
            <a:off x="1867498" y="1243204"/>
            <a:ext cx="291356" cy="291356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Tekstvak 25"/>
          <p:cNvSpPr txBox="1"/>
          <p:nvPr/>
        </p:nvSpPr>
        <p:spPr>
          <a:xfrm>
            <a:off x="13014" y="2444611"/>
            <a:ext cx="8178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Issue</a:t>
            </a:r>
          </a:p>
        </p:txBody>
      </p:sp>
      <p:sp>
        <p:nvSpPr>
          <p:cNvPr id="31" name="Tekstvak 30"/>
          <p:cNvSpPr txBox="1"/>
          <p:nvPr/>
        </p:nvSpPr>
        <p:spPr>
          <a:xfrm>
            <a:off x="5893814" y="177464"/>
            <a:ext cx="16399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(first) Move</a:t>
            </a:r>
          </a:p>
        </p:txBody>
      </p:sp>
      <p:sp>
        <p:nvSpPr>
          <p:cNvPr id="45" name="Tekstvak 44"/>
          <p:cNvSpPr txBox="1"/>
          <p:nvPr/>
        </p:nvSpPr>
        <p:spPr>
          <a:xfrm>
            <a:off x="8295290" y="651596"/>
            <a:ext cx="12148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Redeem</a:t>
            </a: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7" name="Tekstvak 66"/>
          <p:cNvSpPr txBox="1"/>
          <p:nvPr/>
        </p:nvSpPr>
        <p:spPr>
          <a:xfrm>
            <a:off x="7338374" y="6165327"/>
            <a:ext cx="152695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Move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</a:t>
            </a:r>
            <a:r>
              <a:rPr kumimoji="0" lang="nl-NL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after</a:t>
            </a: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first)</a:t>
            </a:r>
          </a:p>
        </p:txBody>
      </p:sp>
      <p:sp>
        <p:nvSpPr>
          <p:cNvPr id="68" name="Tekstvak 67"/>
          <p:cNvSpPr txBox="1"/>
          <p:nvPr/>
        </p:nvSpPr>
        <p:spPr>
          <a:xfrm>
            <a:off x="2906479" y="5856524"/>
            <a:ext cx="19524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 State of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Commercial Paper </a:t>
            </a:r>
          </a:p>
        </p:txBody>
      </p:sp>
      <p:cxnSp>
        <p:nvCxnSpPr>
          <p:cNvPr id="33" name="Rechte verbindingslijn met pijl 32"/>
          <p:cNvCxnSpPr>
            <a:cxnSpLocks/>
            <a:stCxn id="73" idx="6"/>
            <a:endCxn id="86" idx="1"/>
          </p:cNvCxnSpPr>
          <p:nvPr/>
        </p:nvCxnSpPr>
        <p:spPr>
          <a:xfrm flipV="1">
            <a:off x="22975" y="2930912"/>
            <a:ext cx="669151" cy="1268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kstvak 71"/>
          <p:cNvSpPr txBox="1"/>
          <p:nvPr/>
        </p:nvSpPr>
        <p:spPr>
          <a:xfrm>
            <a:off x="1246403" y="4477985"/>
            <a:ext cx="20907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 Transaction of Commercial paper </a:t>
            </a:r>
          </a:p>
        </p:txBody>
      </p:sp>
      <p:grpSp>
        <p:nvGrpSpPr>
          <p:cNvPr id="76" name="Groep 75"/>
          <p:cNvGrpSpPr/>
          <p:nvPr/>
        </p:nvGrpSpPr>
        <p:grpSpPr>
          <a:xfrm>
            <a:off x="-504016" y="2352285"/>
            <a:ext cx="814216" cy="725573"/>
            <a:chOff x="6690906" y="4707678"/>
            <a:chExt cx="814216" cy="725573"/>
          </a:xfrm>
        </p:grpSpPr>
        <p:sp>
          <p:nvSpPr>
            <p:cNvPr id="73" name="Ovaal 72"/>
            <p:cNvSpPr>
              <a:spLocks noChangeAspect="1"/>
            </p:cNvSpPr>
            <p:nvPr/>
          </p:nvSpPr>
          <p:spPr>
            <a:xfrm>
              <a:off x="6926541" y="5141895"/>
              <a:ext cx="291356" cy="291356"/>
            </a:xfrm>
            <a:prstGeom prst="ellipse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4" name="Tekstvak 73"/>
            <p:cNvSpPr txBox="1"/>
            <p:nvPr/>
          </p:nvSpPr>
          <p:spPr>
            <a:xfrm>
              <a:off x="6690906" y="4707678"/>
              <a:ext cx="814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= Start</a:t>
              </a:r>
            </a:p>
          </p:txBody>
        </p:sp>
      </p:grpSp>
      <p:sp>
        <p:nvSpPr>
          <p:cNvPr id="84" name="Rectangle 1"/>
          <p:cNvSpPr>
            <a:spLocks noChangeArrowheads="1"/>
          </p:cNvSpPr>
          <p:nvPr/>
        </p:nvSpPr>
        <p:spPr bwMode="auto">
          <a:xfrm>
            <a:off x="3949700" y="341153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6" name="Tekstvak 85"/>
          <p:cNvSpPr txBox="1"/>
          <p:nvPr/>
        </p:nvSpPr>
        <p:spPr>
          <a:xfrm>
            <a:off x="692126" y="2292275"/>
            <a:ext cx="2642100" cy="127727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Issuer = MagnetoCorp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Paper = 00001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Owner = MagnetoCorp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Issue date = 31 May 2020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Maturity date = 30 November 2020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Face value = 5M USD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7" name="Tekstvak 86"/>
          <p:cNvSpPr txBox="1"/>
          <p:nvPr/>
        </p:nvSpPr>
        <p:spPr>
          <a:xfrm>
            <a:off x="2757953" y="2331899"/>
            <a:ext cx="2249509" cy="127727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Issuer = MagnetoCorp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Paper = 00001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Owner = MagnetoCorp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NewOwner</a:t>
            </a: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= </a:t>
            </a:r>
            <a:r>
              <a:rPr kumimoji="0" lang="nl-NL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DigiBank</a:t>
            </a:r>
            <a:endParaRPr kumimoji="0" lang="nl-NL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Purchase</a:t>
            </a: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time = 31 May 2020 10:00:00 EST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Price = 4.94M USD</a:t>
            </a:r>
          </a:p>
        </p:txBody>
      </p:sp>
      <p:sp>
        <p:nvSpPr>
          <p:cNvPr id="92" name="Tekstvak 91"/>
          <p:cNvSpPr txBox="1"/>
          <p:nvPr/>
        </p:nvSpPr>
        <p:spPr>
          <a:xfrm>
            <a:off x="5284241" y="2376999"/>
            <a:ext cx="2249509" cy="127727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Issuer = MagnetoCorp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Paper = 00001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Owner = DigiBank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NewOwner</a:t>
            </a: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= </a:t>
            </a:r>
            <a:r>
              <a:rPr kumimoji="0" lang="nl-NL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BigFund</a:t>
            </a:r>
            <a:endParaRPr kumimoji="0" lang="nl-NL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Purchase</a:t>
            </a: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time =  2 </a:t>
            </a:r>
            <a:r>
              <a:rPr kumimoji="0" lang="nl-NL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June</a:t>
            </a: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2020 12:20:00 EST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Price = 4.93M USD</a:t>
            </a:r>
          </a:p>
        </p:txBody>
      </p:sp>
      <p:cxnSp>
        <p:nvCxnSpPr>
          <p:cNvPr id="100" name="Rechte verbindingslijn met pijl 99"/>
          <p:cNvCxnSpPr/>
          <p:nvPr/>
        </p:nvCxnSpPr>
        <p:spPr>
          <a:xfrm flipH="1">
            <a:off x="7365763" y="3928245"/>
            <a:ext cx="443136" cy="507243"/>
          </a:xfrm>
          <a:prstGeom prst="straightConnector1">
            <a:avLst/>
          </a:prstGeom>
          <a:ln w="28575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kstvak 103"/>
          <p:cNvSpPr txBox="1"/>
          <p:nvPr/>
        </p:nvSpPr>
        <p:spPr>
          <a:xfrm>
            <a:off x="7791313" y="2441324"/>
            <a:ext cx="2249509" cy="127727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Issuer = MagnetoCorp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Paper = 00001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Owner = BigFund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NewOwner</a:t>
            </a: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= </a:t>
            </a:r>
            <a:r>
              <a:rPr kumimoji="0" lang="nl-NL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HedgeMatic</a:t>
            </a:r>
            <a:endParaRPr kumimoji="0" lang="nl-NL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Purchase</a:t>
            </a: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time =  3 </a:t>
            </a:r>
            <a:r>
              <a:rPr kumimoji="0" lang="nl-NL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June</a:t>
            </a: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2020 15:59:00 EST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Price = 4.90M USD</a:t>
            </a:r>
          </a:p>
        </p:txBody>
      </p:sp>
      <p:sp>
        <p:nvSpPr>
          <p:cNvPr id="106" name="Tekstvak 105"/>
          <p:cNvSpPr txBox="1"/>
          <p:nvPr/>
        </p:nvSpPr>
        <p:spPr>
          <a:xfrm>
            <a:off x="10416565" y="2600087"/>
            <a:ext cx="2654089" cy="110799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Issuer = MagnetoCorp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Paper = 00001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Owner = HedgeMatic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Redeem</a:t>
            </a: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time =  30 November 2020 15:59:00 EST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1635369" y="76624"/>
            <a:ext cx="77460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complete scenario of Commercial paper, in 5 transactions</a:t>
            </a:r>
          </a:p>
        </p:txBody>
      </p:sp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026E2B29-9A4D-4799-92D8-2EE7D4BE6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82647D-E384-43F1-9477-22376095554B}" type="datetime1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14-11-18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BA2E27C9-A8DC-4A77-B6A9-DF29D0C06A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75A597B-B75B-4A08-8FA2-00A8B3C0DBD7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Rectangle">
            <a:extLst>
              <a:ext uri="{FF2B5EF4-FFF2-40B4-BE49-F238E27FC236}">
                <a16:creationId xmlns:a16="http://schemas.microsoft.com/office/drawing/2014/main" id="{C5B12A29-0C6E-384E-966B-80BF5D960BB4}"/>
              </a:ext>
            </a:extLst>
          </p:cNvPr>
          <p:cNvSpPr/>
          <p:nvPr/>
        </p:nvSpPr>
        <p:spPr>
          <a:xfrm>
            <a:off x="5765643" y="1243566"/>
            <a:ext cx="1616016" cy="773733"/>
          </a:xfrm>
          <a:prstGeom prst="rect">
            <a:avLst/>
          </a:prstGeom>
          <a:solidFill>
            <a:srgbClr val="0070C0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36000" tIns="45719" rIns="45719" bIns="45719" numCol="1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rgbClr val="FFFFFF"/>
                </a:solidFill>
              </a:defRPr>
            </a:pPr>
            <a:endParaRPr kumimoji="0" lang="nl-NL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rgbClr val="FFFFFF"/>
                </a:solidFill>
              </a:defRPr>
            </a:pPr>
            <a:r>
              <a:rPr kumimoji="0" lang="nl-NL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</a:t>
            </a: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Trading</a:t>
            </a:r>
            <a:r>
              <a:rPr kumimoji="0" lang="nl-NL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Rectangle">
            <a:extLst>
              <a:ext uri="{FF2B5EF4-FFF2-40B4-BE49-F238E27FC236}">
                <a16:creationId xmlns:a16="http://schemas.microsoft.com/office/drawing/2014/main" id="{95ED601F-A0AC-544A-8870-592CE98CC27A}"/>
              </a:ext>
            </a:extLst>
          </p:cNvPr>
          <p:cNvSpPr/>
          <p:nvPr/>
        </p:nvSpPr>
        <p:spPr>
          <a:xfrm>
            <a:off x="7962382" y="1419167"/>
            <a:ext cx="1616016" cy="773733"/>
          </a:xfrm>
          <a:prstGeom prst="rect">
            <a:avLst/>
          </a:prstGeom>
          <a:solidFill>
            <a:srgbClr val="0070C0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36000" tIns="45719" rIns="45719" bIns="45719" numCol="1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rgbClr val="FFFFFF"/>
                </a:solidFill>
              </a:defRPr>
            </a:pPr>
            <a:endParaRPr kumimoji="0" lang="nl-NL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rgbClr val="FFFFFF"/>
                </a:solidFill>
              </a:defRPr>
            </a:pPr>
            <a:r>
              <a:rPr kumimoji="0" lang="nl-NL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</a:t>
            </a: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Trading</a:t>
            </a:r>
            <a:r>
              <a:rPr kumimoji="0" lang="nl-NL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53446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D5D817-B226-6443-8C29-A029CFE04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7E43E3-1EA5-CA45-BA82-379ED9EBF4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8F460694-B6CD-0142-A470-AAE29D1C4254}"/>
              </a:ext>
            </a:extLst>
          </p:cNvPr>
          <p:cNvGrpSpPr/>
          <p:nvPr/>
        </p:nvGrpSpPr>
        <p:grpSpPr>
          <a:xfrm>
            <a:off x="838200" y="2401247"/>
            <a:ext cx="4652483" cy="3384836"/>
            <a:chOff x="2434974" y="2514263"/>
            <a:chExt cx="4652483" cy="3384836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759EC70D-C543-CB4C-B2E9-759E58B34673}"/>
                </a:ext>
              </a:extLst>
            </p:cNvPr>
            <p:cNvSpPr/>
            <p:nvPr/>
          </p:nvSpPr>
          <p:spPr>
            <a:xfrm>
              <a:off x="2434974" y="3555128"/>
              <a:ext cx="1479479" cy="36933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accent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App – Org1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9C5687F-A459-6C4A-8354-1867BBECE148}"/>
                </a:ext>
              </a:extLst>
            </p:cNvPr>
            <p:cNvSpPr/>
            <p:nvPr/>
          </p:nvSpPr>
          <p:spPr>
            <a:xfrm>
              <a:off x="5957299" y="2514263"/>
              <a:ext cx="1130158" cy="36933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accent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P1 – Org1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4ACBD77-01A5-A848-8FED-66242C0B883F}"/>
                </a:ext>
              </a:extLst>
            </p:cNvPr>
            <p:cNvSpPr/>
            <p:nvPr/>
          </p:nvSpPr>
          <p:spPr>
            <a:xfrm>
              <a:off x="5957299" y="3370463"/>
              <a:ext cx="1130158" cy="36933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accent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P2 – Org2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B7C3A7-DAEE-0744-AF4A-37B94A432AC8}"/>
                </a:ext>
              </a:extLst>
            </p:cNvPr>
            <p:cNvSpPr/>
            <p:nvPr/>
          </p:nvSpPr>
          <p:spPr>
            <a:xfrm>
              <a:off x="5957299" y="4226663"/>
              <a:ext cx="1130158" cy="36933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accent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P3 – Org3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42A06F4-81C6-0844-B20C-12CE00A9A2B3}"/>
                </a:ext>
              </a:extLst>
            </p:cNvPr>
            <p:cNvSpPr/>
            <p:nvPr/>
          </p:nvSpPr>
          <p:spPr>
            <a:xfrm>
              <a:off x="5957299" y="5529769"/>
              <a:ext cx="1130158" cy="36933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accent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O1 – Org4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A71688F-DCB4-6448-A890-4A58985BEABC}"/>
                </a:ext>
              </a:extLst>
            </p:cNvPr>
            <p:cNvSpPr/>
            <p:nvPr/>
          </p:nvSpPr>
          <p:spPr>
            <a:xfrm>
              <a:off x="3914453" y="3555128"/>
              <a:ext cx="287677" cy="369330"/>
            </a:xfrm>
            <a:prstGeom prst="rect">
              <a:avLst/>
            </a:prstGeom>
            <a:solidFill>
              <a:schemeClr val="tx1"/>
            </a:solidFill>
            <a:ln w="12700" cap="flat">
              <a:solidFill>
                <a:schemeClr val="accent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BF264AC-2A93-BC4A-AB3E-4337219D98C5}"/>
                </a:ext>
              </a:extLst>
            </p:cNvPr>
            <p:cNvSpPr txBox="1"/>
            <p:nvPr/>
          </p:nvSpPr>
          <p:spPr>
            <a:xfrm>
              <a:off x="3827781" y="3185798"/>
              <a:ext cx="461022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SDK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611D1685-E924-C44A-BB4F-E3D177F9A263}"/>
                </a:ext>
              </a:extLst>
            </p:cNvPr>
            <p:cNvCxnSpPr>
              <a:endCxn id="5" idx="1"/>
            </p:cNvCxnSpPr>
            <p:nvPr/>
          </p:nvCxnSpPr>
          <p:spPr>
            <a:xfrm flipV="1">
              <a:off x="4202130" y="2698928"/>
              <a:ext cx="1755169" cy="1040865"/>
            </a:xfrm>
            <a:prstGeom prst="straightConnector1">
              <a:avLst/>
            </a:prstGeom>
            <a:noFill/>
            <a:ln w="12700" cap="flat">
              <a:solidFill>
                <a:schemeClr val="accent1"/>
              </a:solidFill>
              <a:prstDash val="solid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CEE9D72F-5C99-6B4E-9444-13386C16475E}"/>
                </a:ext>
              </a:extLst>
            </p:cNvPr>
            <p:cNvCxnSpPr>
              <a:cxnSpLocks/>
              <a:stCxn id="9" idx="3"/>
              <a:endCxn id="6" idx="1"/>
            </p:cNvCxnSpPr>
            <p:nvPr/>
          </p:nvCxnSpPr>
          <p:spPr>
            <a:xfrm flipV="1">
              <a:off x="4202130" y="3555128"/>
              <a:ext cx="1755169" cy="184665"/>
            </a:xfrm>
            <a:prstGeom prst="straightConnector1">
              <a:avLst/>
            </a:prstGeom>
            <a:noFill/>
            <a:ln w="12700" cap="flat">
              <a:solidFill>
                <a:schemeClr val="accent1"/>
              </a:solidFill>
              <a:prstDash val="solid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B33C2BBD-771F-AC49-B3FC-F49E7134AF40}"/>
                </a:ext>
              </a:extLst>
            </p:cNvPr>
            <p:cNvCxnSpPr>
              <a:cxnSpLocks/>
              <a:stCxn id="9" idx="3"/>
            </p:cNvCxnSpPr>
            <p:nvPr/>
          </p:nvCxnSpPr>
          <p:spPr>
            <a:xfrm>
              <a:off x="4202130" y="3739793"/>
              <a:ext cx="1755169" cy="671536"/>
            </a:xfrm>
            <a:prstGeom prst="straightConnector1">
              <a:avLst/>
            </a:prstGeom>
            <a:noFill/>
            <a:ln w="12700" cap="flat">
              <a:solidFill>
                <a:schemeClr val="accent1"/>
              </a:solidFill>
              <a:prstDash val="solid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43FC33E3-F24E-E24F-839A-B8EFDCA424E0}"/>
                </a:ext>
              </a:extLst>
            </p:cNvPr>
            <p:cNvCxnSpPr>
              <a:cxnSpLocks/>
              <a:endCxn id="8" idx="1"/>
            </p:cNvCxnSpPr>
            <p:nvPr/>
          </p:nvCxnSpPr>
          <p:spPr>
            <a:xfrm>
              <a:off x="4202130" y="3756896"/>
              <a:ext cx="1755169" cy="1957538"/>
            </a:xfrm>
            <a:prstGeom prst="straightConnector1">
              <a:avLst/>
            </a:prstGeom>
            <a:noFill/>
            <a:ln w="12700" cap="flat">
              <a:solidFill>
                <a:schemeClr val="accent1"/>
              </a:solidFill>
              <a:prstDash val="solid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0D79BF6D-C6EF-134A-8D0B-B64306F0E577}"/>
              </a:ext>
            </a:extLst>
          </p:cNvPr>
          <p:cNvSpPr/>
          <p:nvPr/>
        </p:nvSpPr>
        <p:spPr>
          <a:xfrm>
            <a:off x="5922196" y="3442112"/>
            <a:ext cx="1479479" cy="36933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App – Org1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5216D1D-0434-1445-B6CF-774FAFBE66EF}"/>
              </a:ext>
            </a:extLst>
          </p:cNvPr>
          <p:cNvSpPr/>
          <p:nvPr/>
        </p:nvSpPr>
        <p:spPr>
          <a:xfrm>
            <a:off x="7890558" y="3996107"/>
            <a:ext cx="1130158" cy="36933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P1 – Org1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57A2674-31DC-FA42-BAE4-F3079FF6A97C}"/>
              </a:ext>
            </a:extLst>
          </p:cNvPr>
          <p:cNvSpPr/>
          <p:nvPr/>
        </p:nvSpPr>
        <p:spPr>
          <a:xfrm>
            <a:off x="9444521" y="3257447"/>
            <a:ext cx="1130158" cy="36933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P2 – Org2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1969233-90F0-954B-82E1-99DE146A9622}"/>
              </a:ext>
            </a:extLst>
          </p:cNvPr>
          <p:cNvSpPr/>
          <p:nvPr/>
        </p:nvSpPr>
        <p:spPr>
          <a:xfrm>
            <a:off x="9524148" y="4003003"/>
            <a:ext cx="1130158" cy="36933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P3 – Org3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045D6B9-594C-CF45-87E3-133C05D03C16}"/>
              </a:ext>
            </a:extLst>
          </p:cNvPr>
          <p:cNvSpPr/>
          <p:nvPr/>
        </p:nvSpPr>
        <p:spPr>
          <a:xfrm>
            <a:off x="9444521" y="5416753"/>
            <a:ext cx="1130158" cy="36933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O1 – Org4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494C4B9-E441-714E-8FED-3600A650B797}"/>
              </a:ext>
            </a:extLst>
          </p:cNvPr>
          <p:cNvSpPr/>
          <p:nvPr/>
        </p:nvSpPr>
        <p:spPr>
          <a:xfrm>
            <a:off x="7401676" y="3442112"/>
            <a:ext cx="113212" cy="369330"/>
          </a:xfrm>
          <a:prstGeom prst="rect">
            <a:avLst/>
          </a:prstGeom>
          <a:solidFill>
            <a:schemeClr val="tx1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9EDAE45-C4EA-EF4C-BB8D-580AC0D1293C}"/>
              </a:ext>
            </a:extLst>
          </p:cNvPr>
          <p:cNvSpPr txBox="1"/>
          <p:nvPr/>
        </p:nvSpPr>
        <p:spPr>
          <a:xfrm>
            <a:off x="7315003" y="3072782"/>
            <a:ext cx="905054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SDK-thin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AD8A24B8-DC83-F442-9B08-8152549425AD}"/>
              </a:ext>
            </a:extLst>
          </p:cNvPr>
          <p:cNvCxnSpPr>
            <a:cxnSpLocks/>
            <a:stCxn id="28" idx="3"/>
            <a:endCxn id="24" idx="1"/>
          </p:cNvCxnSpPr>
          <p:nvPr/>
        </p:nvCxnSpPr>
        <p:spPr>
          <a:xfrm>
            <a:off x="7514888" y="3626777"/>
            <a:ext cx="375670" cy="553995"/>
          </a:xfrm>
          <a:prstGeom prst="straightConnector1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1E595B08-A9BA-F34A-9D1D-C38709F8C408}"/>
              </a:ext>
            </a:extLst>
          </p:cNvPr>
          <p:cNvCxnSpPr>
            <a:cxnSpLocks/>
            <a:stCxn id="24" idx="3"/>
            <a:endCxn id="25" idx="1"/>
          </p:cNvCxnSpPr>
          <p:nvPr/>
        </p:nvCxnSpPr>
        <p:spPr>
          <a:xfrm flipV="1">
            <a:off x="9020716" y="3442112"/>
            <a:ext cx="423805" cy="738660"/>
          </a:xfrm>
          <a:prstGeom prst="straightConnector1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921A82C6-CBF4-EA43-A55D-0F2122EB2930}"/>
              </a:ext>
            </a:extLst>
          </p:cNvPr>
          <p:cNvCxnSpPr>
            <a:cxnSpLocks/>
            <a:endCxn id="26" idx="1"/>
          </p:cNvCxnSpPr>
          <p:nvPr/>
        </p:nvCxnSpPr>
        <p:spPr>
          <a:xfrm>
            <a:off x="9308393" y="4185223"/>
            <a:ext cx="215755" cy="2445"/>
          </a:xfrm>
          <a:prstGeom prst="straightConnector1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C94DE17-D523-324F-B4EA-39A8D1BCD633}"/>
              </a:ext>
            </a:extLst>
          </p:cNvPr>
          <p:cNvCxnSpPr>
            <a:cxnSpLocks/>
            <a:stCxn id="24" idx="3"/>
            <a:endCxn id="27" idx="1"/>
          </p:cNvCxnSpPr>
          <p:nvPr/>
        </p:nvCxnSpPr>
        <p:spPr>
          <a:xfrm>
            <a:off x="9020716" y="4180772"/>
            <a:ext cx="423805" cy="1420646"/>
          </a:xfrm>
          <a:prstGeom prst="straightConnector1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8683C616-F786-DF45-8E19-4A13B137D455}"/>
              </a:ext>
            </a:extLst>
          </p:cNvPr>
          <p:cNvSpPr txBox="1"/>
          <p:nvPr/>
        </p:nvSpPr>
        <p:spPr>
          <a:xfrm>
            <a:off x="8023290" y="3626777"/>
            <a:ext cx="884214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gateway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9A189AAB-425A-1248-8386-21A85E836DD1}"/>
              </a:ext>
            </a:extLst>
          </p:cNvPr>
          <p:cNvSpPr/>
          <p:nvPr/>
        </p:nvSpPr>
        <p:spPr>
          <a:xfrm>
            <a:off x="6015514" y="4248240"/>
            <a:ext cx="1292842" cy="1477325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Gateway file: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/>
              <a:t>1 or more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Peers for connectivity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BBC54CE0-D5CF-C042-8500-3E1AFA6EF800}"/>
              </a:ext>
            </a:extLst>
          </p:cNvPr>
          <p:cNvCxnSpPr>
            <a:cxnSpLocks/>
            <a:stCxn id="23" idx="2"/>
            <a:endCxn id="50" idx="0"/>
          </p:cNvCxnSpPr>
          <p:nvPr/>
        </p:nvCxnSpPr>
        <p:spPr>
          <a:xfrm flipH="1">
            <a:off x="6661935" y="3811442"/>
            <a:ext cx="1" cy="436798"/>
          </a:xfrm>
          <a:prstGeom prst="straightConnector1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5" name="Oval 54">
            <a:extLst>
              <a:ext uri="{FF2B5EF4-FFF2-40B4-BE49-F238E27FC236}">
                <a16:creationId xmlns:a16="http://schemas.microsoft.com/office/drawing/2014/main" id="{60AB3DCE-082F-1E4C-ADF1-46FB170CF67C}"/>
              </a:ext>
            </a:extLst>
          </p:cNvPr>
          <p:cNvSpPr/>
          <p:nvPr/>
        </p:nvSpPr>
        <p:spPr>
          <a:xfrm>
            <a:off x="7689352" y="2770577"/>
            <a:ext cx="3571124" cy="3541323"/>
          </a:xfrm>
          <a:prstGeom prst="ellipse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B6748E1-79F3-AE4E-A2FB-70A9A16D9520}"/>
              </a:ext>
            </a:extLst>
          </p:cNvPr>
          <p:cNvSpPr txBox="1"/>
          <p:nvPr/>
        </p:nvSpPr>
        <p:spPr>
          <a:xfrm>
            <a:off x="4360525" y="2065277"/>
            <a:ext cx="884214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gateway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FE83D55A-6FAE-D842-ACB1-F784D3EAE2A2}"/>
              </a:ext>
            </a:extLst>
          </p:cNvPr>
          <p:cNvSpPr/>
          <p:nvPr/>
        </p:nvSpPr>
        <p:spPr>
          <a:xfrm>
            <a:off x="9020716" y="3991656"/>
            <a:ext cx="287677" cy="369330"/>
          </a:xfrm>
          <a:prstGeom prst="rect">
            <a:avLst/>
          </a:prstGeom>
          <a:solidFill>
            <a:schemeClr val="tx1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15CA2704-86E4-BD46-9465-844ECA02C4D9}"/>
              </a:ext>
            </a:extLst>
          </p:cNvPr>
          <p:cNvSpPr/>
          <p:nvPr/>
        </p:nvSpPr>
        <p:spPr>
          <a:xfrm>
            <a:off x="7900318" y="4609646"/>
            <a:ext cx="1130158" cy="36933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P2 – Org1</a:t>
            </a:r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979724F7-FD38-FB42-B4E9-EA17E36DA141}"/>
              </a:ext>
            </a:extLst>
          </p:cNvPr>
          <p:cNvCxnSpPr>
            <a:cxnSpLocks/>
            <a:stCxn id="28" idx="3"/>
          </p:cNvCxnSpPr>
          <p:nvPr/>
        </p:nvCxnSpPr>
        <p:spPr>
          <a:xfrm>
            <a:off x="7514888" y="3626777"/>
            <a:ext cx="371512" cy="1167534"/>
          </a:xfrm>
          <a:prstGeom prst="straightConnector1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3483816021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 – The PaperNet network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EC139C3-9E58-904D-9ADA-212A2089254C}"/>
              </a:ext>
            </a:extLst>
          </p:cNvPr>
          <p:cNvSpPr/>
          <p:nvPr/>
        </p:nvSpPr>
        <p:spPr>
          <a:xfrm>
            <a:off x="3314753" y="2387513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MagnetoCorp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1D0F928-A84E-E142-9635-20EBE53DF07C}"/>
              </a:ext>
            </a:extLst>
          </p:cNvPr>
          <p:cNvSpPr/>
          <p:nvPr/>
        </p:nvSpPr>
        <p:spPr>
          <a:xfrm>
            <a:off x="4974299" y="2689547"/>
            <a:ext cx="2548202" cy="2548202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PaperNet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8DD51017-071F-D84E-B0B8-4C84E2258BAA}"/>
              </a:ext>
            </a:extLst>
          </p:cNvPr>
          <p:cNvSpPr/>
          <p:nvPr/>
        </p:nvSpPr>
        <p:spPr>
          <a:xfrm>
            <a:off x="3314753" y="4704646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BigFund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223A95D4-D0D7-9E46-B169-01BEA0CECCEF}"/>
              </a:ext>
            </a:extLst>
          </p:cNvPr>
          <p:cNvSpPr/>
          <p:nvPr/>
        </p:nvSpPr>
        <p:spPr>
          <a:xfrm>
            <a:off x="7950339" y="2382916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BrokerHouse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44D6B0AA-7FF5-7849-99AC-D3EB54748CDD}"/>
              </a:ext>
            </a:extLst>
          </p:cNvPr>
          <p:cNvSpPr/>
          <p:nvPr/>
        </p:nvSpPr>
        <p:spPr>
          <a:xfrm>
            <a:off x="7950339" y="4704647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RateM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7DB20330-ED7B-2648-97DA-2A6C3F317164}"/>
              </a:ext>
            </a:extLst>
          </p:cNvPr>
          <p:cNvSpPr/>
          <p:nvPr/>
        </p:nvSpPr>
        <p:spPr>
          <a:xfrm>
            <a:off x="8210996" y="3598578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HedgeMatic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DA8162A2-85D3-1C43-AA89-07E8653E714F}"/>
              </a:ext>
            </a:extLst>
          </p:cNvPr>
          <p:cNvSpPr/>
          <p:nvPr/>
        </p:nvSpPr>
        <p:spPr>
          <a:xfrm>
            <a:off x="3054096" y="3601434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DigiBank</a:t>
            </a:r>
          </a:p>
        </p:txBody>
      </p:sp>
      <p:cxnSp>
        <p:nvCxnSpPr>
          <p:cNvPr id="21" name="Elbow Connector 20">
            <a:extLst>
              <a:ext uri="{FF2B5EF4-FFF2-40B4-BE49-F238E27FC236}">
                <a16:creationId xmlns:a16="http://schemas.microsoft.com/office/drawing/2014/main" id="{AC87369A-7F39-5B41-AD53-98258833CDC1}"/>
              </a:ext>
            </a:extLst>
          </p:cNvPr>
          <p:cNvCxnSpPr>
            <a:stCxn id="4" idx="3"/>
            <a:endCxn id="8" idx="1"/>
          </p:cNvCxnSpPr>
          <p:nvPr/>
        </p:nvCxnSpPr>
        <p:spPr>
          <a:xfrm>
            <a:off x="4546461" y="2749727"/>
            <a:ext cx="801014" cy="312996"/>
          </a:xfrm>
          <a:prstGeom prst="bentConnector4">
            <a:avLst>
              <a:gd name="adj1" fmla="val 26706"/>
              <a:gd name="adj2" fmla="val -131"/>
            </a:avLst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non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A67D18D8-C7FE-CA41-A80F-DBAB44C1A072}"/>
              </a:ext>
            </a:extLst>
          </p:cNvPr>
          <p:cNvSpPr txBox="1"/>
          <p:nvPr/>
        </p:nvSpPr>
        <p:spPr>
          <a:xfrm>
            <a:off x="4768533" y="2544619"/>
            <a:ext cx="369651" cy="2539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Issue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FE23ED4-96C4-7349-897B-F5517CB11258}"/>
              </a:ext>
            </a:extLst>
          </p:cNvPr>
          <p:cNvCxnSpPr>
            <a:stCxn id="91" idx="3"/>
            <a:endCxn id="8" idx="2"/>
          </p:cNvCxnSpPr>
          <p:nvPr/>
        </p:nvCxnSpPr>
        <p:spPr>
          <a:xfrm>
            <a:off x="4285804" y="3963648"/>
            <a:ext cx="688495" cy="0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non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1" name="Elbow Connector 30">
            <a:extLst>
              <a:ext uri="{FF2B5EF4-FFF2-40B4-BE49-F238E27FC236}">
                <a16:creationId xmlns:a16="http://schemas.microsoft.com/office/drawing/2014/main" id="{B75F5FB5-24FF-9048-97AC-965088706E42}"/>
              </a:ext>
            </a:extLst>
          </p:cNvPr>
          <p:cNvCxnSpPr>
            <a:stCxn id="4" idx="2"/>
          </p:cNvCxnSpPr>
          <p:nvPr/>
        </p:nvCxnSpPr>
        <p:spPr>
          <a:xfrm rot="16200000" flipH="1">
            <a:off x="4375349" y="2667198"/>
            <a:ext cx="288485" cy="1177968"/>
          </a:xfrm>
          <a:prstGeom prst="bentConnector2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triangle"/>
            <a:tailEnd type="non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94" name="TextBox 93">
            <a:extLst>
              <a:ext uri="{FF2B5EF4-FFF2-40B4-BE49-F238E27FC236}">
                <a16:creationId xmlns:a16="http://schemas.microsoft.com/office/drawing/2014/main" id="{5F0D0A18-479E-114E-97CF-B6C0901EDD2B}"/>
              </a:ext>
            </a:extLst>
          </p:cNvPr>
          <p:cNvSpPr txBox="1"/>
          <p:nvPr/>
        </p:nvSpPr>
        <p:spPr>
          <a:xfrm>
            <a:off x="4357060" y="3196336"/>
            <a:ext cx="545981" cy="2539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Redeem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C79915A2-249A-3046-9E02-75FAE8391BBA}"/>
              </a:ext>
            </a:extLst>
          </p:cNvPr>
          <p:cNvCxnSpPr>
            <a:stCxn id="8" idx="5"/>
          </p:cNvCxnSpPr>
          <p:nvPr/>
        </p:nvCxnSpPr>
        <p:spPr>
          <a:xfrm flipV="1">
            <a:off x="7149325" y="4864100"/>
            <a:ext cx="801014" cy="473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triangle"/>
            <a:tailEnd type="non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1" name="Elbow Connector 40">
            <a:extLst>
              <a:ext uri="{FF2B5EF4-FFF2-40B4-BE49-F238E27FC236}">
                <a16:creationId xmlns:a16="http://schemas.microsoft.com/office/drawing/2014/main" id="{07F498C2-2890-FE41-947C-7EE7BA501634}"/>
              </a:ext>
            </a:extLst>
          </p:cNvPr>
          <p:cNvCxnSpPr>
            <a:cxnSpLocks/>
            <a:stCxn id="89" idx="2"/>
            <a:endCxn id="8" idx="4"/>
          </p:cNvCxnSpPr>
          <p:nvPr/>
        </p:nvCxnSpPr>
        <p:spPr>
          <a:xfrm rot="5400000" flipH="1">
            <a:off x="7311634" y="4174516"/>
            <a:ext cx="191325" cy="2317793"/>
          </a:xfrm>
          <a:prstGeom prst="bentConnector3">
            <a:avLst>
              <a:gd name="adj1" fmla="val -119483"/>
            </a:avLst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triangle"/>
            <a:tailEnd type="non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95" name="TextBox 94">
            <a:extLst>
              <a:ext uri="{FF2B5EF4-FFF2-40B4-BE49-F238E27FC236}">
                <a16:creationId xmlns:a16="http://schemas.microsoft.com/office/drawing/2014/main" id="{2210E26D-719B-474B-9B37-30F24E789EFC}"/>
              </a:ext>
            </a:extLst>
          </p:cNvPr>
          <p:cNvSpPr txBox="1"/>
          <p:nvPr/>
        </p:nvSpPr>
        <p:spPr>
          <a:xfrm>
            <a:off x="7432352" y="4663809"/>
            <a:ext cx="315149" cy="2539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rate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C1DF629-CC0E-B944-9E16-45E04AB8E5DD}"/>
              </a:ext>
            </a:extLst>
          </p:cNvPr>
          <p:cNvSpPr txBox="1"/>
          <p:nvPr/>
        </p:nvSpPr>
        <p:spPr>
          <a:xfrm>
            <a:off x="7234683" y="5450826"/>
            <a:ext cx="411329" cy="2539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notify</a:t>
            </a:r>
          </a:p>
        </p:txBody>
      </p: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1A16D391-07C4-CA4E-8A61-7C4A46303FEA}"/>
              </a:ext>
            </a:extLst>
          </p:cNvPr>
          <p:cNvCxnSpPr>
            <a:cxnSpLocks/>
            <a:stCxn id="90" idx="1"/>
            <a:endCxn id="8" idx="6"/>
          </p:cNvCxnSpPr>
          <p:nvPr/>
        </p:nvCxnSpPr>
        <p:spPr>
          <a:xfrm flipH="1">
            <a:off x="7522501" y="3960792"/>
            <a:ext cx="688495" cy="2856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non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01" name="Elbow Connector 100">
            <a:extLst>
              <a:ext uri="{FF2B5EF4-FFF2-40B4-BE49-F238E27FC236}">
                <a16:creationId xmlns:a16="http://schemas.microsoft.com/office/drawing/2014/main" id="{A2918E49-856E-5E43-9FBE-610293F4D677}"/>
              </a:ext>
            </a:extLst>
          </p:cNvPr>
          <p:cNvCxnSpPr>
            <a:cxnSpLocks/>
            <a:stCxn id="8" idx="3"/>
            <a:endCxn id="87" idx="3"/>
          </p:cNvCxnSpPr>
          <p:nvPr/>
        </p:nvCxnSpPr>
        <p:spPr>
          <a:xfrm rot="5400000">
            <a:off x="4845825" y="4565209"/>
            <a:ext cx="202287" cy="801014"/>
          </a:xfrm>
          <a:prstGeom prst="bentConnector4">
            <a:avLst>
              <a:gd name="adj1" fmla="val 100138"/>
              <a:gd name="adj2" fmla="val 73294"/>
            </a:avLst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triangle"/>
            <a:tailEnd type="non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12" name="Elbow Connector 111">
            <a:extLst>
              <a:ext uri="{FF2B5EF4-FFF2-40B4-BE49-F238E27FC236}">
                <a16:creationId xmlns:a16="http://schemas.microsoft.com/office/drawing/2014/main" id="{B7F75389-807F-D148-BAD4-8A81FA40E419}"/>
              </a:ext>
            </a:extLst>
          </p:cNvPr>
          <p:cNvCxnSpPr>
            <a:cxnSpLocks/>
            <a:stCxn id="8" idx="7"/>
            <a:endCxn id="88" idx="1"/>
          </p:cNvCxnSpPr>
          <p:nvPr/>
        </p:nvCxnSpPr>
        <p:spPr>
          <a:xfrm rot="5400000" flipH="1" flipV="1">
            <a:off x="7391036" y="2503420"/>
            <a:ext cx="317593" cy="801014"/>
          </a:xfrm>
          <a:prstGeom prst="bentConnector4">
            <a:avLst>
              <a:gd name="adj1" fmla="val 100006"/>
              <a:gd name="adj2" fmla="val 73294"/>
            </a:avLst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triangle"/>
            <a:tailEnd type="non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3DA577EB-D682-414F-A131-92B72B52B7EF}"/>
              </a:ext>
            </a:extLst>
          </p:cNvPr>
          <p:cNvGrpSpPr/>
          <p:nvPr/>
        </p:nvGrpSpPr>
        <p:grpSpPr>
          <a:xfrm>
            <a:off x="4368906" y="3734361"/>
            <a:ext cx="545981" cy="444349"/>
            <a:chOff x="4368906" y="3742382"/>
            <a:chExt cx="545981" cy="444349"/>
          </a:xfrm>
        </p:grpSpPr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06520717-0C8B-F341-BDF0-7439B1A92B63}"/>
                </a:ext>
              </a:extLst>
            </p:cNvPr>
            <p:cNvSpPr txBox="1"/>
            <p:nvPr/>
          </p:nvSpPr>
          <p:spPr>
            <a:xfrm>
              <a:off x="4376922" y="3742382"/>
              <a:ext cx="529951" cy="2539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Buy/sell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351FD87-6C6E-E449-BA0D-37D82BD0C9F5}"/>
                </a:ext>
              </a:extLst>
            </p:cNvPr>
            <p:cNvSpPr txBox="1"/>
            <p:nvPr/>
          </p:nvSpPr>
          <p:spPr>
            <a:xfrm>
              <a:off x="4368906" y="3932817"/>
              <a:ext cx="545981" cy="2539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Redeem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E50B0973-2355-7A4B-B0EF-1DE3FA3F8058}"/>
              </a:ext>
            </a:extLst>
          </p:cNvPr>
          <p:cNvGrpSpPr/>
          <p:nvPr/>
        </p:nvGrpSpPr>
        <p:grpSpPr>
          <a:xfrm>
            <a:off x="4709329" y="4836663"/>
            <a:ext cx="545981" cy="444349"/>
            <a:chOff x="4368906" y="3742382"/>
            <a:chExt cx="545981" cy="444349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901F6753-B21D-444A-B786-D7260B1A0A41}"/>
                </a:ext>
              </a:extLst>
            </p:cNvPr>
            <p:cNvSpPr txBox="1"/>
            <p:nvPr/>
          </p:nvSpPr>
          <p:spPr>
            <a:xfrm>
              <a:off x="4376922" y="3742382"/>
              <a:ext cx="529951" cy="2539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Buy/sell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953F79A-2C27-FC47-B574-ED0575D6E2FE}"/>
                </a:ext>
              </a:extLst>
            </p:cNvPr>
            <p:cNvSpPr txBox="1"/>
            <p:nvPr/>
          </p:nvSpPr>
          <p:spPr>
            <a:xfrm>
              <a:off x="4368906" y="3932817"/>
              <a:ext cx="545981" cy="2539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Redeem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C777768-2146-F34A-848E-0FB5506E4CAD}"/>
              </a:ext>
            </a:extLst>
          </p:cNvPr>
          <p:cNvGrpSpPr/>
          <p:nvPr/>
        </p:nvGrpSpPr>
        <p:grpSpPr>
          <a:xfrm>
            <a:off x="7646012" y="3733921"/>
            <a:ext cx="545981" cy="444349"/>
            <a:chOff x="4368906" y="3742382"/>
            <a:chExt cx="545981" cy="444349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542BC29A-D11B-DD42-B901-0C754F97D09B}"/>
                </a:ext>
              </a:extLst>
            </p:cNvPr>
            <p:cNvSpPr txBox="1"/>
            <p:nvPr/>
          </p:nvSpPr>
          <p:spPr>
            <a:xfrm>
              <a:off x="4376922" y="3742382"/>
              <a:ext cx="529951" cy="2539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Buy/sell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F725849-D1AB-4342-89E8-C8B1418B6A6E}"/>
                </a:ext>
              </a:extLst>
            </p:cNvPr>
            <p:cNvSpPr txBox="1"/>
            <p:nvPr/>
          </p:nvSpPr>
          <p:spPr>
            <a:xfrm>
              <a:off x="4368906" y="3932817"/>
              <a:ext cx="545981" cy="2539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Redeem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9573F02-59FD-8448-B70E-DBDC1FE48EF2}"/>
              </a:ext>
            </a:extLst>
          </p:cNvPr>
          <p:cNvGrpSpPr/>
          <p:nvPr/>
        </p:nvGrpSpPr>
        <p:grpSpPr>
          <a:xfrm>
            <a:off x="7302018" y="2512876"/>
            <a:ext cx="545981" cy="444349"/>
            <a:chOff x="4368906" y="3742382"/>
            <a:chExt cx="545981" cy="444349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BF5B99B4-D2F0-7349-B84C-405FD468B0F1}"/>
                </a:ext>
              </a:extLst>
            </p:cNvPr>
            <p:cNvSpPr txBox="1"/>
            <p:nvPr/>
          </p:nvSpPr>
          <p:spPr>
            <a:xfrm>
              <a:off x="4376922" y="3742382"/>
              <a:ext cx="529951" cy="2539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Buy/sell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E63EBB3C-5FD6-6B4C-A28A-28EE1830CD87}"/>
                </a:ext>
              </a:extLst>
            </p:cNvPr>
            <p:cNvSpPr txBox="1"/>
            <p:nvPr/>
          </p:nvSpPr>
          <p:spPr>
            <a:xfrm>
              <a:off x="4368906" y="3932817"/>
              <a:ext cx="545981" cy="2539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Redeem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68954123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2 – Transaction handlers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223A95D4-D0D7-9E46-B169-01BEA0CECCEF}"/>
              </a:ext>
            </a:extLst>
          </p:cNvPr>
          <p:cNvSpPr/>
          <p:nvPr/>
        </p:nvSpPr>
        <p:spPr>
          <a:xfrm>
            <a:off x="5869351" y="2049881"/>
            <a:ext cx="4893386" cy="3827533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44000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CommercialPaperContract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extends Contract {</a:t>
            </a:r>
          </a:p>
          <a:p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issue(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ctx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issuer,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paperNumber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...) { </a:t>
            </a:r>
          </a:p>
          <a:p>
            <a:pPr lvl="1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lvl="1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return result;</a:t>
            </a:r>
          </a:p>
          <a:p>
            <a:pPr lvl="1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lvl="1"/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buy(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ctx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issuer,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paperNumber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...) {</a:t>
            </a:r>
          </a:p>
          <a:p>
            <a:pPr lvl="1"/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...</a:t>
            </a:r>
          </a:p>
          <a:p>
            <a:pPr lvl="1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lvl="1"/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redeem(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ctx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issuer,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paperNumber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...) {</a:t>
            </a:r>
          </a:p>
          <a:p>
            <a:pPr lvl="1"/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...</a:t>
            </a:r>
          </a:p>
          <a:p>
            <a:pPr lvl="1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4703A59-D1F3-F745-9A1F-9145189530E5}"/>
              </a:ext>
            </a:extLst>
          </p:cNvPr>
          <p:cNvGrpSpPr/>
          <p:nvPr/>
        </p:nvGrpSpPr>
        <p:grpSpPr>
          <a:xfrm>
            <a:off x="5444460" y="2695242"/>
            <a:ext cx="915155" cy="637329"/>
            <a:chOff x="5533284" y="2695242"/>
            <a:chExt cx="733927" cy="637329"/>
          </a:xfrm>
        </p:grpSpPr>
        <p:cxnSp>
          <p:nvCxnSpPr>
            <p:cNvPr id="3" name="Straight Arrow Connector 2">
              <a:extLst>
                <a:ext uri="{FF2B5EF4-FFF2-40B4-BE49-F238E27FC236}">
                  <a16:creationId xmlns:a16="http://schemas.microsoft.com/office/drawing/2014/main" id="{5487343C-2E20-2447-A17A-32EB088DD70B}"/>
                </a:ext>
              </a:extLst>
            </p:cNvPr>
            <p:cNvCxnSpPr>
              <a:cxnSpLocks/>
              <a:stCxn id="5" idx="1"/>
            </p:cNvCxnSpPr>
            <p:nvPr/>
          </p:nvCxnSpPr>
          <p:spPr>
            <a:xfrm>
              <a:off x="5533285" y="2695242"/>
              <a:ext cx="733926" cy="0"/>
            </a:xfrm>
            <a:prstGeom prst="straightConnector1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BF0A9AD3-9A84-8944-AB03-2BB687B23AA9}"/>
                </a:ext>
              </a:extLst>
            </p:cNvPr>
            <p:cNvCxnSpPr>
              <a:cxnSpLocks/>
              <a:stCxn id="32" idx="1"/>
            </p:cNvCxnSpPr>
            <p:nvPr/>
          </p:nvCxnSpPr>
          <p:spPr>
            <a:xfrm>
              <a:off x="5533284" y="3332571"/>
              <a:ext cx="733926" cy="0"/>
            </a:xfrm>
            <a:prstGeom prst="straightConnector1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  <a:headEnd type="triangle"/>
              <a:tailEnd type="non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2028D91D-6D71-C443-9B2D-9E5572588916}"/>
              </a:ext>
            </a:extLst>
          </p:cNvPr>
          <p:cNvSpPr txBox="1"/>
          <p:nvPr/>
        </p:nvSpPr>
        <p:spPr>
          <a:xfrm flipH="1">
            <a:off x="2446643" y="2541354"/>
            <a:ext cx="3071960" cy="307775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44000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1400">
                <a:latin typeface="Courier New" panose="02070309020205020404" pitchFamily="49" charset="0"/>
                <a:cs typeface="Courier New" panose="02070309020205020404" pitchFamily="49" charset="0"/>
              </a:defRPr>
            </a:lvl1pPr>
            <a:lvl2pPr lvl="1">
              <a:defRPr sz="1400">
                <a:latin typeface="Courier New" panose="02070309020205020404" pitchFamily="49" charset="0"/>
                <a:cs typeface="Courier New" panose="02070309020205020404" pitchFamily="49" charset="0"/>
              </a:defRPr>
            </a:lvl2pPr>
          </a:lstStyle>
          <a:p>
            <a:r>
              <a:rPr lang="en-US" dirty="0" err="1"/>
              <a:t>beforeFunction</a:t>
            </a:r>
            <a:r>
              <a:rPr lang="en-US" dirty="0"/>
              <a:t>(</a:t>
            </a:r>
            <a:r>
              <a:rPr lang="en-US" dirty="0" err="1"/>
              <a:t>ctx</a:t>
            </a:r>
            <a:r>
              <a:rPr lang="en-US" dirty="0"/>
              <a:t>)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3E37CED-3BE1-5941-B242-E7341C3464EF}"/>
              </a:ext>
            </a:extLst>
          </p:cNvPr>
          <p:cNvSpPr txBox="1"/>
          <p:nvPr/>
        </p:nvSpPr>
        <p:spPr>
          <a:xfrm flipH="1">
            <a:off x="2446642" y="3178683"/>
            <a:ext cx="3071960" cy="307775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44000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1400">
                <a:latin typeface="Courier New" panose="02070309020205020404" pitchFamily="49" charset="0"/>
                <a:cs typeface="Courier New" panose="02070309020205020404" pitchFamily="49" charset="0"/>
              </a:defRPr>
            </a:lvl1pPr>
            <a:lvl2pPr lvl="1">
              <a:defRPr sz="1400">
                <a:latin typeface="Courier New" panose="02070309020205020404" pitchFamily="49" charset="0"/>
                <a:cs typeface="Courier New" panose="02070309020205020404" pitchFamily="49" charset="0"/>
              </a:defRPr>
            </a:lvl2pPr>
          </a:lstStyle>
          <a:p>
            <a:r>
              <a:rPr lang="en-US" dirty="0" err="1"/>
              <a:t>afterFunction</a:t>
            </a:r>
            <a:r>
              <a:rPr lang="en-US" dirty="0"/>
              <a:t>(</a:t>
            </a:r>
            <a:r>
              <a:rPr lang="en-US" dirty="0" err="1"/>
              <a:t>ctx, result</a:t>
            </a:r>
            <a:r>
              <a:rPr lang="en-US" dirty="0"/>
              <a:t>)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F193CC9-2C4D-1345-9760-270256B653B3}"/>
              </a:ext>
            </a:extLst>
          </p:cNvPr>
          <p:cNvSpPr txBox="1"/>
          <p:nvPr/>
        </p:nvSpPr>
        <p:spPr>
          <a:xfrm flipH="1">
            <a:off x="2446642" y="5532539"/>
            <a:ext cx="3071960" cy="307775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44000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1400">
                <a:latin typeface="Courier New" panose="02070309020205020404" pitchFamily="49" charset="0"/>
                <a:cs typeface="Courier New" panose="02070309020205020404" pitchFamily="49" charset="0"/>
              </a:defRPr>
            </a:lvl1pPr>
            <a:lvl2pPr lvl="1">
              <a:defRPr sz="1400">
                <a:latin typeface="Courier New" panose="02070309020205020404" pitchFamily="49" charset="0"/>
                <a:cs typeface="Courier New" panose="02070309020205020404" pitchFamily="49" charset="0"/>
              </a:defRPr>
            </a:lvl2pPr>
          </a:lstStyle>
          <a:p>
            <a:r>
              <a:rPr lang="en-US" dirty="0" err="1"/>
              <a:t>unknownFunction</a:t>
            </a:r>
            <a:r>
              <a:rPr lang="en-US" dirty="0"/>
              <a:t>(</a:t>
            </a:r>
            <a:r>
              <a:rPr lang="en-US" dirty="0" err="1"/>
              <a:t>ctx</a:t>
            </a:r>
            <a:r>
              <a:rPr lang="en-US" dirty="0"/>
              <a:t>) </a:t>
            </a: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CEDC5530-F0B0-3146-A2CF-65DBCE8CC7A0}"/>
              </a:ext>
            </a:extLst>
          </p:cNvPr>
          <p:cNvCxnSpPr>
            <a:cxnSpLocks/>
            <a:stCxn id="33" idx="1"/>
          </p:cNvCxnSpPr>
          <p:nvPr/>
        </p:nvCxnSpPr>
        <p:spPr>
          <a:xfrm>
            <a:off x="5518602" y="5686427"/>
            <a:ext cx="345987" cy="0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triangle"/>
            <a:tailEnd type="non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EB9AA1B-EC21-0941-B4D3-585A25046AFD}"/>
              </a:ext>
            </a:extLst>
          </p:cNvPr>
          <p:cNvGrpSpPr/>
          <p:nvPr/>
        </p:nvGrpSpPr>
        <p:grpSpPr>
          <a:xfrm>
            <a:off x="2095893" y="2695242"/>
            <a:ext cx="350750" cy="2991185"/>
            <a:chOff x="1835991" y="2695242"/>
            <a:chExt cx="565298" cy="2991185"/>
          </a:xfrm>
        </p:grpSpPr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1129EF10-82D5-7E49-8419-32B332509B04}"/>
                </a:ext>
              </a:extLst>
            </p:cNvPr>
            <p:cNvCxnSpPr>
              <a:cxnSpLocks/>
              <a:endCxn id="5" idx="3"/>
            </p:cNvCxnSpPr>
            <p:nvPr/>
          </p:nvCxnSpPr>
          <p:spPr>
            <a:xfrm>
              <a:off x="1835991" y="2695242"/>
              <a:ext cx="565298" cy="0"/>
            </a:xfrm>
            <a:prstGeom prst="straightConnector1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1092D832-3806-DD4F-888E-56A4B1615CF5}"/>
                </a:ext>
              </a:extLst>
            </p:cNvPr>
            <p:cNvCxnSpPr>
              <a:cxnSpLocks/>
              <a:endCxn id="32" idx="3"/>
            </p:cNvCxnSpPr>
            <p:nvPr/>
          </p:nvCxnSpPr>
          <p:spPr>
            <a:xfrm>
              <a:off x="1835991" y="3332571"/>
              <a:ext cx="565297" cy="0"/>
            </a:xfrm>
            <a:prstGeom prst="straightConnector1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  <a:headEnd type="triangle"/>
              <a:tailEnd type="non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83577554-4CCF-1D4C-A504-0E5E5EF70C32}"/>
                </a:ext>
              </a:extLst>
            </p:cNvPr>
            <p:cNvCxnSpPr>
              <a:cxnSpLocks/>
              <a:endCxn id="33" idx="3"/>
            </p:cNvCxnSpPr>
            <p:nvPr/>
          </p:nvCxnSpPr>
          <p:spPr>
            <a:xfrm>
              <a:off x="1835991" y="5686427"/>
              <a:ext cx="565297" cy="0"/>
            </a:xfrm>
            <a:prstGeom prst="straightConnector1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  <a:headEnd type="triangle"/>
              <a:tailEnd type="non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</p:spTree>
    <p:extLst>
      <p:ext uri="{BB962C8B-B14F-4D97-AF65-F5344CB8AC3E}">
        <p14:creationId xmlns:p14="http://schemas.microsoft.com/office/powerpoint/2010/main" val="1665966719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3 – Application Structure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EC139C3-9E58-904D-9ADA-212A2089254C}"/>
              </a:ext>
            </a:extLst>
          </p:cNvPr>
          <p:cNvSpPr/>
          <p:nvPr/>
        </p:nvSpPr>
        <p:spPr>
          <a:xfrm>
            <a:off x="2062971" y="2406183"/>
            <a:ext cx="3723743" cy="3376996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08000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Select identity from wallet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Connect to network gateway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4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Access PaperNet network</a:t>
            </a:r>
          </a:p>
          <a:p>
            <a:endParaRPr lang="en-US" sz="14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Construct </a:t>
            </a:r>
            <a:r>
              <a:rPr lang="en-US" sz="1400" b="1">
                <a:latin typeface="Courier New" panose="02070309020205020404" pitchFamily="49" charset="0"/>
                <a:cs typeface="Courier New" panose="02070309020205020404" pitchFamily="49" charset="0"/>
              </a:rPr>
              <a:t>issue </a:t>
            </a:r>
            <a:r>
              <a:rPr 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request</a:t>
            </a:r>
          </a:p>
          <a:p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Submit </a:t>
            </a:r>
            <a:r>
              <a:rPr lang="en-US" sz="1400" b="1">
                <a:latin typeface="Courier New" panose="02070309020205020404" pitchFamily="49" charset="0"/>
                <a:cs typeface="Courier New" panose="02070309020205020404" pitchFamily="49" charset="0"/>
              </a:rPr>
              <a:t>issue</a:t>
            </a:r>
            <a:r>
              <a:rPr 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 transaction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Process </a:t>
            </a:r>
            <a:r>
              <a:rPr lang="en-US" sz="1400" b="1">
                <a:latin typeface="Courier New" panose="02070309020205020404" pitchFamily="49" charset="0"/>
                <a:cs typeface="Courier New" panose="02070309020205020404" pitchFamily="49" charset="0"/>
              </a:rPr>
              <a:t>issue</a:t>
            </a:r>
            <a:r>
              <a:rPr 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 response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9C8BBD91-0294-9F4A-A922-E7AC8F79E698}"/>
              </a:ext>
            </a:extLst>
          </p:cNvPr>
          <p:cNvSpPr/>
          <p:nvPr/>
        </p:nvSpPr>
        <p:spPr>
          <a:xfrm>
            <a:off x="6232924" y="2406181"/>
            <a:ext cx="4563979" cy="3376998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08000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CommercialPaperContract {</a:t>
            </a:r>
          </a:p>
          <a:p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46088" lvl="8" indent="-263525"/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issue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ctx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issuer,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paperNumber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...) {</a:t>
            </a:r>
          </a:p>
          <a:p>
            <a:pPr marL="446088" lvl="8" indent="-263525"/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46088" lvl="8" indent="-263525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446088" lvl="5" indent="-263525"/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46088" lvl="5" indent="-263525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buy(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ctx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issuer,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paperNumber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...) {</a:t>
            </a:r>
          </a:p>
          <a:p>
            <a:pPr marL="446088" lvl="5" indent="-263525"/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46088" lvl="5" indent="-263525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446088" lvl="5" indent="-263525"/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46088" lvl="5" indent="-263525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redeem(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ctx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issuer,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paperNumber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...) {</a:t>
            </a:r>
          </a:p>
          <a:p>
            <a:pPr marL="446088" lvl="5" indent="-263525"/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46088" lvl="5" indent="-263525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FE2358-5624-1A47-AC0C-4F3504898D45}"/>
              </a:ext>
            </a:extLst>
          </p:cNvPr>
          <p:cNvSpPr txBox="1"/>
          <p:nvPr/>
        </p:nvSpPr>
        <p:spPr>
          <a:xfrm>
            <a:off x="2062972" y="2098406"/>
            <a:ext cx="1273745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Application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82D351F-8819-664B-922A-5F3CC88EA626}"/>
              </a:ext>
            </a:extLst>
          </p:cNvPr>
          <p:cNvSpPr txBox="1"/>
          <p:nvPr/>
        </p:nvSpPr>
        <p:spPr>
          <a:xfrm>
            <a:off x="6232924" y="2098407"/>
            <a:ext cx="159594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Smart Contract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</p:txBody>
      </p:sp>
      <p:cxnSp>
        <p:nvCxnSpPr>
          <p:cNvPr id="9" name="Elbow Connector 8">
            <a:extLst>
              <a:ext uri="{FF2B5EF4-FFF2-40B4-BE49-F238E27FC236}">
                <a16:creationId xmlns:a16="http://schemas.microsoft.com/office/drawing/2014/main" id="{A83A5B0E-F6F6-9C42-8403-3EFCAF32DE85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5343702" y="3622996"/>
            <a:ext cx="1671157" cy="498801"/>
          </a:xfrm>
          <a:prstGeom prst="bentConnector3">
            <a:avLst>
              <a:gd name="adj1" fmla="val 99845"/>
            </a:avLst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52B7A7D-5BE7-E140-87A3-E38F64BD0F0E}"/>
              </a:ext>
            </a:extLst>
          </p:cNvPr>
          <p:cNvCxnSpPr>
            <a:cxnSpLocks/>
          </p:cNvCxnSpPr>
          <p:nvPr/>
        </p:nvCxnSpPr>
        <p:spPr>
          <a:xfrm>
            <a:off x="4868282" y="4740058"/>
            <a:ext cx="1061598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0" name="Elbow Connector 59">
            <a:extLst>
              <a:ext uri="{FF2B5EF4-FFF2-40B4-BE49-F238E27FC236}">
                <a16:creationId xmlns:a16="http://schemas.microsoft.com/office/drawing/2014/main" id="{4F17EFE0-373E-674E-BE1C-6D3DE4B2244A}"/>
              </a:ext>
            </a:extLst>
          </p:cNvPr>
          <p:cNvCxnSpPr>
            <a:cxnSpLocks/>
            <a:endCxn id="57" idx="2"/>
          </p:cNvCxnSpPr>
          <p:nvPr/>
        </p:nvCxnSpPr>
        <p:spPr>
          <a:xfrm rot="5400000" flipH="1" flipV="1">
            <a:off x="5375955" y="4178899"/>
            <a:ext cx="1703595" cy="275989"/>
          </a:xfrm>
          <a:prstGeom prst="bentConnector2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headEnd type="none"/>
            <a:tailEnd type="non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0B13CFF1-40F4-CE47-984F-DFFA27B28ADA}"/>
              </a:ext>
            </a:extLst>
          </p:cNvPr>
          <p:cNvCxnSpPr>
            <a:cxnSpLocks/>
          </p:cNvCxnSpPr>
          <p:nvPr/>
        </p:nvCxnSpPr>
        <p:spPr>
          <a:xfrm flipV="1">
            <a:off x="4808887" y="5168694"/>
            <a:ext cx="1280871" cy="1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headEnd type="triangle"/>
            <a:tailEnd type="non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7" name="Oval 56">
            <a:extLst>
              <a:ext uri="{FF2B5EF4-FFF2-40B4-BE49-F238E27FC236}">
                <a16:creationId xmlns:a16="http://schemas.microsoft.com/office/drawing/2014/main" id="{ECA4D455-D09D-7244-BB14-33132B123CC9}"/>
              </a:ext>
            </a:extLst>
          </p:cNvPr>
          <p:cNvSpPr/>
          <p:nvPr/>
        </p:nvSpPr>
        <p:spPr>
          <a:xfrm>
            <a:off x="6365747" y="3433011"/>
            <a:ext cx="64168" cy="64168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DD6C0881-3CF2-C04C-91DC-33B9110B6817}"/>
              </a:ext>
            </a:extLst>
          </p:cNvPr>
          <p:cNvSpPr/>
          <p:nvPr/>
        </p:nvSpPr>
        <p:spPr>
          <a:xfrm>
            <a:off x="4808887" y="4707974"/>
            <a:ext cx="64168" cy="64168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FC76C76-BE0F-0E4D-A78F-8E51A81539B0}"/>
              </a:ext>
            </a:extLst>
          </p:cNvPr>
          <p:cNvSpPr/>
          <p:nvPr/>
        </p:nvSpPr>
        <p:spPr>
          <a:xfrm>
            <a:off x="5620170" y="2406182"/>
            <a:ext cx="164906" cy="3376997"/>
          </a:xfrm>
          <a:prstGeom prst="rect">
            <a:avLst/>
          </a:prstGeom>
          <a:pattFill prst="ltDnDiag">
            <a:fgClr>
              <a:schemeClr val="tx1"/>
            </a:fgClr>
            <a:bgClr>
              <a:schemeClr val="bg1"/>
            </a:bgClr>
          </a:patt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E8A4190-998A-BE4A-AD75-A5DC9D8C0548}"/>
              </a:ext>
            </a:extLst>
          </p:cNvPr>
          <p:cNvSpPr txBox="1"/>
          <p:nvPr/>
        </p:nvSpPr>
        <p:spPr>
          <a:xfrm>
            <a:off x="5393965" y="2098406"/>
            <a:ext cx="414535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SDK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46263327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4 – State Diagram for Commercial Paper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0AC7A3FA-1134-9D4C-BFFE-A83F96979323}"/>
              </a:ext>
            </a:extLst>
          </p:cNvPr>
          <p:cNvSpPr/>
          <p:nvPr/>
        </p:nvSpPr>
        <p:spPr>
          <a:xfrm>
            <a:off x="6870553" y="3989023"/>
            <a:ext cx="54428" cy="54428"/>
          </a:xfrm>
          <a:prstGeom prst="ellipse">
            <a:avLst/>
          </a:prstGeom>
          <a:solidFill>
            <a:srgbClr val="FFFFFF"/>
          </a:solidFill>
          <a:ln w="28575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061E6C13-84EE-7942-9C24-8A70147BAAD0}"/>
              </a:ext>
            </a:extLst>
          </p:cNvPr>
          <p:cNvSpPr/>
          <p:nvPr/>
        </p:nvSpPr>
        <p:spPr>
          <a:xfrm>
            <a:off x="7326523" y="3985848"/>
            <a:ext cx="54428" cy="54428"/>
          </a:xfrm>
          <a:prstGeom prst="ellipse">
            <a:avLst/>
          </a:prstGeom>
          <a:solidFill>
            <a:srgbClr val="FFFFFF"/>
          </a:solidFill>
          <a:ln w="28575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92D0A7B-5441-7E4D-A53B-E9341C06D2C5}"/>
              </a:ext>
            </a:extLst>
          </p:cNvPr>
          <p:cNvSpPr/>
          <p:nvPr/>
        </p:nvSpPr>
        <p:spPr>
          <a:xfrm>
            <a:off x="2523102" y="4183508"/>
            <a:ext cx="296563" cy="296563"/>
          </a:xfrm>
          <a:prstGeom prst="ellipse">
            <a:avLst/>
          </a:prstGeom>
          <a:solidFill>
            <a:schemeClr val="tx1"/>
          </a:solidFill>
          <a:ln w="28575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DE9F4EC-12DC-3946-BEE0-E33D07273BA7}"/>
              </a:ext>
            </a:extLst>
          </p:cNvPr>
          <p:cNvSpPr txBox="1"/>
          <p:nvPr/>
        </p:nvSpPr>
        <p:spPr>
          <a:xfrm>
            <a:off x="3033941" y="3995429"/>
            <a:ext cx="562011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issue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DBD7FDF2-9ABD-024B-AB1E-087ADF92BDB1}"/>
              </a:ext>
            </a:extLst>
          </p:cNvPr>
          <p:cNvSpPr/>
          <p:nvPr/>
        </p:nvSpPr>
        <p:spPr>
          <a:xfrm>
            <a:off x="3916781" y="3989023"/>
            <a:ext cx="1407307" cy="685532"/>
          </a:xfrm>
          <a:prstGeom prst="roundRect">
            <a:avLst/>
          </a:prstGeom>
          <a:solidFill>
            <a:srgbClr val="FFFFFF"/>
          </a:solidFill>
          <a:ln w="28575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issued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EF3B0704-C06B-BE40-ABD5-B96C92186529}"/>
              </a:ext>
            </a:extLst>
          </p:cNvPr>
          <p:cNvSpPr/>
          <p:nvPr/>
        </p:nvSpPr>
        <p:spPr>
          <a:xfrm>
            <a:off x="6421204" y="3989023"/>
            <a:ext cx="1407307" cy="685532"/>
          </a:xfrm>
          <a:prstGeom prst="roundRect">
            <a:avLst/>
          </a:prstGeom>
          <a:solidFill>
            <a:srgbClr val="FFFFFF"/>
          </a:solidFill>
          <a:ln w="28575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trading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DB1D353-7185-6443-9609-F1A65EAC42A5}"/>
              </a:ext>
            </a:extLst>
          </p:cNvPr>
          <p:cNvSpPr/>
          <p:nvPr/>
        </p:nvSpPr>
        <p:spPr>
          <a:xfrm>
            <a:off x="8925627" y="3989023"/>
            <a:ext cx="1407307" cy="685532"/>
          </a:xfrm>
          <a:prstGeom prst="roundRect">
            <a:avLst/>
          </a:prstGeom>
          <a:solidFill>
            <a:srgbClr val="FFFFFF"/>
          </a:solidFill>
          <a:ln w="28575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redeemed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42475FC-4782-5A4E-8E35-97680BC02471}"/>
              </a:ext>
            </a:extLst>
          </p:cNvPr>
          <p:cNvCxnSpPr>
            <a:stCxn id="5" idx="6"/>
            <a:endCxn id="2" idx="1"/>
          </p:cNvCxnSpPr>
          <p:nvPr/>
        </p:nvCxnSpPr>
        <p:spPr>
          <a:xfrm flipV="1">
            <a:off x="2819665" y="4331789"/>
            <a:ext cx="1097116" cy="1"/>
          </a:xfrm>
          <a:prstGeom prst="straightConnector1">
            <a:avLst/>
          </a:prstGeom>
          <a:noFill/>
          <a:ln w="28575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DB04CFEB-EDEF-1446-80FD-601B7F2B28E3}"/>
              </a:ext>
            </a:extLst>
          </p:cNvPr>
          <p:cNvSpPr txBox="1"/>
          <p:nvPr/>
        </p:nvSpPr>
        <p:spPr>
          <a:xfrm>
            <a:off x="5644917" y="3949178"/>
            <a:ext cx="440183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buy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8757546-2CE7-E74B-BA5B-C692CB33B360}"/>
              </a:ext>
            </a:extLst>
          </p:cNvPr>
          <p:cNvCxnSpPr>
            <a:cxnSpLocks/>
            <a:stCxn id="2" idx="3"/>
            <a:endCxn id="9" idx="1"/>
          </p:cNvCxnSpPr>
          <p:nvPr/>
        </p:nvCxnSpPr>
        <p:spPr>
          <a:xfrm>
            <a:off x="5324088" y="4331789"/>
            <a:ext cx="1097116" cy="0"/>
          </a:xfrm>
          <a:prstGeom prst="straightConnector1">
            <a:avLst/>
          </a:prstGeom>
          <a:noFill/>
          <a:ln w="28575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49B7C49F-0056-DB42-858E-AC9326712D4C}"/>
              </a:ext>
            </a:extLst>
          </p:cNvPr>
          <p:cNvCxnSpPr>
            <a:cxnSpLocks/>
            <a:stCxn id="9" idx="3"/>
            <a:endCxn id="10" idx="1"/>
          </p:cNvCxnSpPr>
          <p:nvPr/>
        </p:nvCxnSpPr>
        <p:spPr>
          <a:xfrm>
            <a:off x="7828511" y="4331789"/>
            <a:ext cx="1097116" cy="0"/>
          </a:xfrm>
          <a:prstGeom prst="straightConnector1">
            <a:avLst/>
          </a:prstGeom>
          <a:noFill/>
          <a:ln w="28575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A565F0F0-B1BD-824C-AEE6-2B61ACFD50AF}"/>
              </a:ext>
            </a:extLst>
          </p:cNvPr>
          <p:cNvSpPr txBox="1"/>
          <p:nvPr/>
        </p:nvSpPr>
        <p:spPr>
          <a:xfrm>
            <a:off x="7964617" y="3941581"/>
            <a:ext cx="824904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redeem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55" name="Curved Connector 54">
            <a:extLst>
              <a:ext uri="{FF2B5EF4-FFF2-40B4-BE49-F238E27FC236}">
                <a16:creationId xmlns:a16="http://schemas.microsoft.com/office/drawing/2014/main" id="{D7CF9E9D-F647-8942-B9AB-47BDC424D362}"/>
              </a:ext>
            </a:extLst>
          </p:cNvPr>
          <p:cNvCxnSpPr>
            <a:cxnSpLocks/>
            <a:stCxn id="53" idx="0"/>
            <a:endCxn id="52" idx="0"/>
          </p:cNvCxnSpPr>
          <p:nvPr/>
        </p:nvCxnSpPr>
        <p:spPr>
          <a:xfrm rot="16200000" flipH="1" flipV="1">
            <a:off x="7124164" y="3759450"/>
            <a:ext cx="3175" cy="455970"/>
          </a:xfrm>
          <a:prstGeom prst="curvedConnector3">
            <a:avLst>
              <a:gd name="adj1" fmla="val -11400063"/>
            </a:avLst>
          </a:prstGeom>
          <a:noFill/>
          <a:ln w="28575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 type="none" w="med" len="med"/>
            <a:tailEnd type="triangl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C023FD66-4F25-6948-B40E-482C45A1D649}"/>
              </a:ext>
            </a:extLst>
          </p:cNvPr>
          <p:cNvSpPr txBox="1"/>
          <p:nvPr/>
        </p:nvSpPr>
        <p:spPr>
          <a:xfrm>
            <a:off x="6911115" y="3244328"/>
            <a:ext cx="440183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buy</a:t>
            </a:r>
          </a:p>
        </p:txBody>
      </p:sp>
      <p:sp>
        <p:nvSpPr>
          <p:cNvPr id="69" name="Rectangle 28">
            <a:extLst>
              <a:ext uri="{FF2B5EF4-FFF2-40B4-BE49-F238E27FC236}">
                <a16:creationId xmlns:a16="http://schemas.microsoft.com/office/drawing/2014/main" id="{4E8E3B29-0BBF-664C-BF91-749FF8D996CB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1" name="Rectangle 28">
            <a:extLst>
              <a:ext uri="{FF2B5EF4-FFF2-40B4-BE49-F238E27FC236}">
                <a16:creationId xmlns:a16="http://schemas.microsoft.com/office/drawing/2014/main" id="{2241F51B-69FE-2547-9D84-581F72920B00}"/>
              </a:ext>
            </a:extLst>
          </p:cNvPr>
          <p:cNvSpPr/>
          <p:nvPr/>
        </p:nvSpPr>
        <p:spPr>
          <a:xfrm>
            <a:off x="1956378" y="2796467"/>
            <a:ext cx="8943280" cy="2325950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48534345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5 – Commercial Paper State</a:t>
            </a:r>
          </a:p>
        </p:txBody>
      </p:sp>
      <p:sp>
        <p:nvSpPr>
          <p:cNvPr id="69" name="Rectangle 28">
            <a:extLst>
              <a:ext uri="{FF2B5EF4-FFF2-40B4-BE49-F238E27FC236}">
                <a16:creationId xmlns:a16="http://schemas.microsoft.com/office/drawing/2014/main" id="{4E8E3B29-0BBF-664C-BF91-749FF8D996CB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2" name="Tekstvak 85">
            <a:extLst>
              <a:ext uri="{FF2B5EF4-FFF2-40B4-BE49-F238E27FC236}">
                <a16:creationId xmlns:a16="http://schemas.microsoft.com/office/drawing/2014/main" id="{C30C406C-6CF2-B641-A063-7540002269ED}"/>
              </a:ext>
            </a:extLst>
          </p:cNvPr>
          <p:cNvSpPr txBox="1"/>
          <p:nvPr/>
        </p:nvSpPr>
        <p:spPr>
          <a:xfrm>
            <a:off x="4628811" y="2977450"/>
            <a:ext cx="3112518" cy="1967413"/>
          </a:xfrm>
          <a:prstGeom prst="rect">
            <a:avLst/>
          </a:prstGeom>
          <a:solidFill>
            <a:srgbClr val="FFFFFF"/>
          </a:solidFill>
          <a:ln w="1905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0800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ctr"/>
          </a:lstStyle>
          <a:p>
            <a:pPr marL="139700" indent="-139700" algn="l"/>
            <a:r>
              <a:rPr lang="nl-NL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Issuer: MagnetoCorp</a:t>
            </a:r>
          </a:p>
          <a:p>
            <a:pPr marL="139700" indent="-139700" algn="l"/>
            <a:r>
              <a:rPr lang="nl-NL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Paper: 00001</a:t>
            </a:r>
          </a:p>
          <a:p>
            <a:pPr marL="139700" indent="-139700" algn="l"/>
            <a:r>
              <a:rPr lang="nl-NL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Owner: DigiBank</a:t>
            </a:r>
          </a:p>
          <a:p>
            <a:pPr marL="139700" indent="-139700" algn="l"/>
            <a:r>
              <a:rPr lang="nl-NL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Issue date: 31 May 2020</a:t>
            </a:r>
          </a:p>
          <a:p>
            <a:pPr marL="139700" indent="-139700" algn="l"/>
            <a:r>
              <a:rPr lang="nl-NL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Maturity date: 30 Nov 2020</a:t>
            </a:r>
          </a:p>
          <a:p>
            <a:pPr marL="139700" indent="-139700" algn="l"/>
            <a:r>
              <a:rPr lang="nl-NL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Face value: 5M USD</a:t>
            </a:r>
          </a:p>
          <a:p>
            <a:pPr marL="139700" indent="-139700" algn="l"/>
            <a:r>
              <a:rPr lang="nl-NL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Current state: trading</a:t>
            </a:r>
          </a:p>
        </p:txBody>
      </p:sp>
      <p:sp>
        <p:nvSpPr>
          <p:cNvPr id="26" name="Rectangle 28">
            <a:extLst>
              <a:ext uri="{FF2B5EF4-FFF2-40B4-BE49-F238E27FC236}">
                <a16:creationId xmlns:a16="http://schemas.microsoft.com/office/drawing/2014/main" id="{9E0DE201-C05B-5C4B-A63A-B3FE1A5E9D2E}"/>
              </a:ext>
            </a:extLst>
          </p:cNvPr>
          <p:cNvSpPr/>
          <p:nvPr/>
        </p:nvSpPr>
        <p:spPr>
          <a:xfrm>
            <a:off x="1956378" y="2796467"/>
            <a:ext cx="8943280" cy="2325950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13452455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6 – Commercial Paper State</a:t>
            </a:r>
          </a:p>
        </p:txBody>
      </p:sp>
      <p:sp>
        <p:nvSpPr>
          <p:cNvPr id="69" name="Rectangle 28">
            <a:extLst>
              <a:ext uri="{FF2B5EF4-FFF2-40B4-BE49-F238E27FC236}">
                <a16:creationId xmlns:a16="http://schemas.microsoft.com/office/drawing/2014/main" id="{4E8E3B29-0BBF-664C-BF91-749FF8D996CB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8135FDEB-2C2A-F440-82F3-C63A30EF8399}"/>
              </a:ext>
            </a:extLst>
          </p:cNvPr>
          <p:cNvGrpSpPr/>
          <p:nvPr/>
        </p:nvGrpSpPr>
        <p:grpSpPr>
          <a:xfrm>
            <a:off x="2039019" y="3774848"/>
            <a:ext cx="8791739" cy="1285427"/>
            <a:chOff x="2039019" y="3180041"/>
            <a:chExt cx="8791739" cy="1285427"/>
          </a:xfrm>
        </p:grpSpPr>
        <p:sp>
          <p:nvSpPr>
            <p:cNvPr id="20" name="Tekstvak 85">
              <a:extLst>
                <a:ext uri="{FF2B5EF4-FFF2-40B4-BE49-F238E27FC236}">
                  <a16:creationId xmlns:a16="http://schemas.microsoft.com/office/drawing/2014/main" id="{D78F6B30-463D-D743-8CED-6A68E3DD2518}"/>
                </a:ext>
              </a:extLst>
            </p:cNvPr>
            <p:cNvSpPr txBox="1"/>
            <p:nvPr/>
          </p:nvSpPr>
          <p:spPr>
            <a:xfrm>
              <a:off x="3490182" y="3180043"/>
              <a:ext cx="2120593" cy="1285425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72000" tIns="45719" rIns="0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algn="ctr"/>
            </a:lstStyle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Issuer: MagnetoCorp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Paper: 00001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Owner: MagnetoCorp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Issue date: 31 May 2020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Maturity date: 30 Nov 2020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Face value: 5M USD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Current state: issued</a:t>
              </a:r>
            </a:p>
          </p:txBody>
        </p:sp>
        <p:sp>
          <p:nvSpPr>
            <p:cNvPr id="22" name="Tekstvak 85">
              <a:extLst>
                <a:ext uri="{FF2B5EF4-FFF2-40B4-BE49-F238E27FC236}">
                  <a16:creationId xmlns:a16="http://schemas.microsoft.com/office/drawing/2014/main" id="{C30C406C-6CF2-B641-A063-7540002269ED}"/>
                </a:ext>
              </a:extLst>
            </p:cNvPr>
            <p:cNvSpPr txBox="1"/>
            <p:nvPr/>
          </p:nvSpPr>
          <p:spPr>
            <a:xfrm>
              <a:off x="6100174" y="3180042"/>
              <a:ext cx="2120593" cy="1285425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72000" tIns="45719" rIns="0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algn="ctr"/>
            </a:lstStyle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Issuer: MagnetoCorp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Paper: 00001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Owner: DigiBank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Issue date: 31 May 2020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Maturity date: 30 Nov 2020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Face value: 5M USD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Current state: trading</a:t>
              </a:r>
            </a:p>
          </p:txBody>
        </p:sp>
        <p:sp>
          <p:nvSpPr>
            <p:cNvPr id="23" name="Tekstvak 85">
              <a:extLst>
                <a:ext uri="{FF2B5EF4-FFF2-40B4-BE49-F238E27FC236}">
                  <a16:creationId xmlns:a16="http://schemas.microsoft.com/office/drawing/2014/main" id="{FAD24D8A-20C4-074B-8F57-956F71532C32}"/>
                </a:ext>
              </a:extLst>
            </p:cNvPr>
            <p:cNvSpPr txBox="1"/>
            <p:nvPr/>
          </p:nvSpPr>
          <p:spPr>
            <a:xfrm>
              <a:off x="8710165" y="3180041"/>
              <a:ext cx="2120593" cy="1285425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72000" tIns="45719" rIns="0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algn="ctr"/>
            </a:lstStyle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Issuer: MagnetoCorp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Paper: 00001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Owner: MagnetoCorp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Issue date: 31 May 2020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Maturity date: 30 Nov 2020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Face value: 5M USD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Current state: redeemed</a:t>
              </a:r>
            </a:p>
          </p:txBody>
        </p:sp>
        <p:sp>
          <p:nvSpPr>
            <p:cNvPr id="25" name="Tekstvak 85">
              <a:extLst>
                <a:ext uri="{FF2B5EF4-FFF2-40B4-BE49-F238E27FC236}">
                  <a16:creationId xmlns:a16="http://schemas.microsoft.com/office/drawing/2014/main" id="{A8AE55C8-6C69-E94A-A516-D357A42A5F40}"/>
                </a:ext>
              </a:extLst>
            </p:cNvPr>
            <p:cNvSpPr txBox="1"/>
            <p:nvPr/>
          </p:nvSpPr>
          <p:spPr>
            <a:xfrm>
              <a:off x="2039019" y="3180041"/>
              <a:ext cx="961764" cy="1285425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6000" tIns="45719" rIns="0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algn="ctr"/>
            </a:lstStyle>
            <a:p>
              <a:pPr marL="139700" indent="-139700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nl-NL" sz="1000" b="1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nil</a:t>
              </a:r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</p:grp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B5A3CF94-91DD-4F40-BF94-9AB106681476}"/>
              </a:ext>
            </a:extLst>
          </p:cNvPr>
          <p:cNvSpPr/>
          <p:nvPr/>
        </p:nvSpPr>
        <p:spPr>
          <a:xfrm>
            <a:off x="4091516" y="3206984"/>
            <a:ext cx="929506" cy="325522"/>
          </a:xfrm>
          <a:prstGeom prst="roundRect">
            <a:avLst/>
          </a:prstGeom>
          <a:solidFill>
            <a:srgbClr val="FFFFFF"/>
          </a:solidFill>
          <a:ln w="1905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issued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2F8DD5C0-3948-9E4A-8B2A-37A91CC34F25}"/>
              </a:ext>
            </a:extLst>
          </p:cNvPr>
          <p:cNvSpPr/>
          <p:nvPr/>
        </p:nvSpPr>
        <p:spPr>
          <a:xfrm>
            <a:off x="6709297" y="3203248"/>
            <a:ext cx="929506" cy="325522"/>
          </a:xfrm>
          <a:prstGeom prst="roundRect">
            <a:avLst/>
          </a:prstGeom>
          <a:solidFill>
            <a:srgbClr val="FFFFFF"/>
          </a:solidFill>
          <a:ln w="1905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trading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BE0AF4B7-F740-904A-8B0A-94D32BAB98C4}"/>
              </a:ext>
            </a:extLst>
          </p:cNvPr>
          <p:cNvSpPr/>
          <p:nvPr/>
        </p:nvSpPr>
        <p:spPr>
          <a:xfrm>
            <a:off x="9327078" y="3203248"/>
            <a:ext cx="929506" cy="325522"/>
          </a:xfrm>
          <a:prstGeom prst="roundRect">
            <a:avLst/>
          </a:prstGeom>
          <a:solidFill>
            <a:srgbClr val="FFFFFF"/>
          </a:solidFill>
          <a:ln w="1905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redeemed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C7321D5-BA72-7747-AEDA-42802871C683}"/>
              </a:ext>
            </a:extLst>
          </p:cNvPr>
          <p:cNvSpPr/>
          <p:nvPr/>
        </p:nvSpPr>
        <p:spPr>
          <a:xfrm>
            <a:off x="2433356" y="3267047"/>
            <a:ext cx="184671" cy="184671"/>
          </a:xfrm>
          <a:prstGeom prst="ellipse">
            <a:avLst/>
          </a:prstGeom>
          <a:solidFill>
            <a:schemeClr val="tx1"/>
          </a:solidFill>
          <a:ln w="1905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5F2127D4-F37C-CD47-8C21-D2E60BBD3CDE}"/>
              </a:ext>
            </a:extLst>
          </p:cNvPr>
          <p:cNvCxnSpPr>
            <a:cxnSpLocks/>
            <a:stCxn id="11" idx="6"/>
            <a:endCxn id="8" idx="1"/>
          </p:cNvCxnSpPr>
          <p:nvPr/>
        </p:nvCxnSpPr>
        <p:spPr>
          <a:xfrm>
            <a:off x="2618027" y="3359383"/>
            <a:ext cx="1473489" cy="10362"/>
          </a:xfrm>
          <a:prstGeom prst="straightConnector1">
            <a:avLst/>
          </a:prstGeom>
          <a:noFill/>
          <a:ln w="19050" cap="flat">
            <a:solidFill>
              <a:schemeClr val="tx1">
                <a:lumMod val="50000"/>
                <a:lumOff val="50000"/>
              </a:schemeClr>
            </a:solidFill>
            <a:prstDash val="sysDot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3C7BC82-9AAB-FE44-924B-DC34DABFF6F7}"/>
              </a:ext>
            </a:extLst>
          </p:cNvPr>
          <p:cNvCxnSpPr>
            <a:cxnSpLocks/>
            <a:stCxn id="8" idx="3"/>
            <a:endCxn id="9" idx="1"/>
          </p:cNvCxnSpPr>
          <p:nvPr/>
        </p:nvCxnSpPr>
        <p:spPr>
          <a:xfrm flipV="1">
            <a:off x="5021022" y="3366009"/>
            <a:ext cx="1688275" cy="3736"/>
          </a:xfrm>
          <a:prstGeom prst="straightConnector1">
            <a:avLst/>
          </a:prstGeom>
          <a:noFill/>
          <a:ln w="19050" cap="flat">
            <a:solidFill>
              <a:schemeClr val="tx1">
                <a:lumMod val="50000"/>
                <a:lumOff val="50000"/>
              </a:schemeClr>
            </a:solidFill>
            <a:prstDash val="sysDot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9922E60-5B29-1C4F-A113-A1225645AF7C}"/>
              </a:ext>
            </a:extLst>
          </p:cNvPr>
          <p:cNvCxnSpPr>
            <a:cxnSpLocks/>
            <a:stCxn id="9" idx="3"/>
            <a:endCxn id="10" idx="1"/>
          </p:cNvCxnSpPr>
          <p:nvPr/>
        </p:nvCxnSpPr>
        <p:spPr>
          <a:xfrm>
            <a:off x="7638803" y="3366009"/>
            <a:ext cx="1688275" cy="0"/>
          </a:xfrm>
          <a:prstGeom prst="straightConnector1">
            <a:avLst/>
          </a:prstGeom>
          <a:noFill/>
          <a:ln w="19050" cap="flat">
            <a:solidFill>
              <a:schemeClr val="tx1">
                <a:lumMod val="50000"/>
                <a:lumOff val="50000"/>
              </a:schemeClr>
            </a:solidFill>
            <a:prstDash val="sysDot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F5ABD244-2E44-0F43-B507-210ED2216F27}"/>
              </a:ext>
            </a:extLst>
          </p:cNvPr>
          <p:cNvSpPr txBox="1"/>
          <p:nvPr/>
        </p:nvSpPr>
        <p:spPr>
          <a:xfrm>
            <a:off x="3058433" y="3139785"/>
            <a:ext cx="385681" cy="2616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issue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7828331-783C-0948-BFE2-8A1885195C39}"/>
              </a:ext>
            </a:extLst>
          </p:cNvPr>
          <p:cNvSpPr txBox="1"/>
          <p:nvPr/>
        </p:nvSpPr>
        <p:spPr>
          <a:xfrm>
            <a:off x="5709990" y="3139785"/>
            <a:ext cx="310339" cy="2616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buy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444E690-5634-C74E-ACEB-0C9933479562}"/>
              </a:ext>
            </a:extLst>
          </p:cNvPr>
          <p:cNvSpPr txBox="1"/>
          <p:nvPr/>
        </p:nvSpPr>
        <p:spPr>
          <a:xfrm>
            <a:off x="8199066" y="3139785"/>
            <a:ext cx="544378" cy="2616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redeem</a:t>
            </a:r>
          </a:p>
        </p:txBody>
      </p:sp>
      <p:sp>
        <p:nvSpPr>
          <p:cNvPr id="36" name="Rectangle 28">
            <a:extLst>
              <a:ext uri="{FF2B5EF4-FFF2-40B4-BE49-F238E27FC236}">
                <a16:creationId xmlns:a16="http://schemas.microsoft.com/office/drawing/2014/main" id="{0DA8715F-1B76-9447-B592-67D344087311}"/>
              </a:ext>
            </a:extLst>
          </p:cNvPr>
          <p:cNvSpPr/>
          <p:nvPr/>
        </p:nvSpPr>
        <p:spPr>
          <a:xfrm>
            <a:off x="1956378" y="2743202"/>
            <a:ext cx="8943280" cy="2627793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9165340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7 – Commercial Paper List – Logical</a:t>
            </a:r>
          </a:p>
        </p:txBody>
      </p:sp>
      <p:sp>
        <p:nvSpPr>
          <p:cNvPr id="69" name="Rectangle 28">
            <a:extLst>
              <a:ext uri="{FF2B5EF4-FFF2-40B4-BE49-F238E27FC236}">
                <a16:creationId xmlns:a16="http://schemas.microsoft.com/office/drawing/2014/main" id="{4E8E3B29-0BBF-664C-BF91-749FF8D996CB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0C0E5D-2B04-1045-BD2A-BD08C970B984}"/>
              </a:ext>
            </a:extLst>
          </p:cNvPr>
          <p:cNvSpPr txBox="1"/>
          <p:nvPr/>
        </p:nvSpPr>
        <p:spPr>
          <a:xfrm>
            <a:off x="2422037" y="2533259"/>
            <a:ext cx="2769346" cy="2616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b="1" dirty="0"/>
              <a:t>c</a:t>
            </a:r>
            <a:r>
              <a:rPr kumimoji="0" lang="en-US" sz="11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ommercial paper: </a:t>
            </a:r>
            <a:r>
              <a:rPr kumimoji="0" lang="en-US" sz="11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MagnetoCorp paper 00004</a:t>
            </a:r>
            <a:endParaRPr kumimoji="0" lang="en-US" sz="11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C12EE6F6-C7EB-7347-9A8D-26EC75FBDC9F}"/>
              </a:ext>
            </a:extLst>
          </p:cNvPr>
          <p:cNvSpPr/>
          <p:nvPr/>
        </p:nvSpPr>
        <p:spPr>
          <a:xfrm>
            <a:off x="2460124" y="5011507"/>
            <a:ext cx="54428" cy="54428"/>
          </a:xfrm>
          <a:prstGeom prst="ellipse">
            <a:avLst/>
          </a:prstGeom>
          <a:solidFill>
            <a:srgbClr val="FFFFFF"/>
          </a:solidFill>
          <a:ln w="28575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9686018-A11F-5046-BF3D-341E4E324450}"/>
              </a:ext>
            </a:extLst>
          </p:cNvPr>
          <p:cNvSpPr/>
          <p:nvPr/>
        </p:nvSpPr>
        <p:spPr>
          <a:xfrm>
            <a:off x="2469143" y="2967530"/>
            <a:ext cx="54428" cy="54428"/>
          </a:xfrm>
          <a:prstGeom prst="ellipse">
            <a:avLst/>
          </a:prstGeom>
          <a:solidFill>
            <a:srgbClr val="FFFFFF"/>
          </a:solidFill>
          <a:ln w="28575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15" name="Curved Connector 14">
            <a:extLst>
              <a:ext uri="{FF2B5EF4-FFF2-40B4-BE49-F238E27FC236}">
                <a16:creationId xmlns:a16="http://schemas.microsoft.com/office/drawing/2014/main" id="{B60FED0D-13EA-7841-9102-9F12D171C03D}"/>
              </a:ext>
            </a:extLst>
          </p:cNvPr>
          <p:cNvCxnSpPr>
            <a:cxnSpLocks/>
            <a:stCxn id="9" idx="2"/>
            <a:endCxn id="8" idx="2"/>
          </p:cNvCxnSpPr>
          <p:nvPr/>
        </p:nvCxnSpPr>
        <p:spPr>
          <a:xfrm rot="10800000" flipV="1">
            <a:off x="2460125" y="2994743"/>
            <a:ext cx="9019" cy="2043977"/>
          </a:xfrm>
          <a:prstGeom prst="curvedConnector3">
            <a:avLst>
              <a:gd name="adj1" fmla="val 2634649"/>
            </a:avLst>
          </a:prstGeom>
          <a:noFill/>
          <a:ln w="12700" cap="flat">
            <a:solidFill>
              <a:schemeClr val="tx1">
                <a:lumMod val="50000"/>
                <a:lumOff val="50000"/>
              </a:schemeClr>
            </a:solidFill>
            <a:prstDash val="sysDot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953C512-A9FB-054A-B236-1FAAE8C1EDAF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464607" y="2796624"/>
          <a:ext cx="8322433" cy="396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88919">
                  <a:extLst>
                    <a:ext uri="{9D8B030D-6E8A-4147-A177-3AD203B41FA5}">
                      <a16:colId xmlns:a16="http://schemas.microsoft.com/office/drawing/2014/main" val="667032231"/>
                    </a:ext>
                  </a:extLst>
                </a:gridCol>
                <a:gridCol w="1188919">
                  <a:extLst>
                    <a:ext uri="{9D8B030D-6E8A-4147-A177-3AD203B41FA5}">
                      <a16:colId xmlns:a16="http://schemas.microsoft.com/office/drawing/2014/main" val="2429975187"/>
                    </a:ext>
                  </a:extLst>
                </a:gridCol>
                <a:gridCol w="1188919">
                  <a:extLst>
                    <a:ext uri="{9D8B030D-6E8A-4147-A177-3AD203B41FA5}">
                      <a16:colId xmlns:a16="http://schemas.microsoft.com/office/drawing/2014/main" val="2768296231"/>
                    </a:ext>
                  </a:extLst>
                </a:gridCol>
                <a:gridCol w="1188919">
                  <a:extLst>
                    <a:ext uri="{9D8B030D-6E8A-4147-A177-3AD203B41FA5}">
                      <a16:colId xmlns:a16="http://schemas.microsoft.com/office/drawing/2014/main" val="1534939153"/>
                    </a:ext>
                  </a:extLst>
                </a:gridCol>
                <a:gridCol w="1188919">
                  <a:extLst>
                    <a:ext uri="{9D8B030D-6E8A-4147-A177-3AD203B41FA5}">
                      <a16:colId xmlns:a16="http://schemas.microsoft.com/office/drawing/2014/main" val="1446002161"/>
                    </a:ext>
                  </a:extLst>
                </a:gridCol>
                <a:gridCol w="1188919">
                  <a:extLst>
                    <a:ext uri="{9D8B030D-6E8A-4147-A177-3AD203B41FA5}">
                      <a16:colId xmlns:a16="http://schemas.microsoft.com/office/drawing/2014/main" val="2328302587"/>
                    </a:ext>
                  </a:extLst>
                </a:gridCol>
                <a:gridCol w="1188919">
                  <a:extLst>
                    <a:ext uri="{9D8B030D-6E8A-4147-A177-3AD203B41FA5}">
                      <a16:colId xmlns:a16="http://schemas.microsoft.com/office/drawing/2014/main" val="33122512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Issuer 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MagnetoCorp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Paper: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00004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Owner: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DigiBank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 date: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August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Maturity date: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March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Face value: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5m USD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Current state: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issued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3340979"/>
                  </a:ext>
                </a:extLst>
              </a:tr>
            </a:tbl>
          </a:graphicData>
        </a:graphic>
      </p:graphicFrame>
      <p:graphicFrame>
        <p:nvGraphicFramePr>
          <p:cNvPr id="27" name="Table 26">
            <a:extLst>
              <a:ext uri="{FF2B5EF4-FFF2-40B4-BE49-F238E27FC236}">
                <a16:creationId xmlns:a16="http://schemas.microsoft.com/office/drawing/2014/main" id="{65FF3E27-D423-D641-97B0-C47EC9AD464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464607" y="3649572"/>
          <a:ext cx="8322433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88919">
                  <a:extLst>
                    <a:ext uri="{9D8B030D-6E8A-4147-A177-3AD203B41FA5}">
                      <a16:colId xmlns:a16="http://schemas.microsoft.com/office/drawing/2014/main" val="667032231"/>
                    </a:ext>
                  </a:extLst>
                </a:gridCol>
                <a:gridCol w="1188919">
                  <a:extLst>
                    <a:ext uri="{9D8B030D-6E8A-4147-A177-3AD203B41FA5}">
                      <a16:colId xmlns:a16="http://schemas.microsoft.com/office/drawing/2014/main" val="2429975187"/>
                    </a:ext>
                  </a:extLst>
                </a:gridCol>
                <a:gridCol w="1188919">
                  <a:extLst>
                    <a:ext uri="{9D8B030D-6E8A-4147-A177-3AD203B41FA5}">
                      <a16:colId xmlns:a16="http://schemas.microsoft.com/office/drawing/2014/main" val="2768296231"/>
                    </a:ext>
                  </a:extLst>
                </a:gridCol>
                <a:gridCol w="1188919">
                  <a:extLst>
                    <a:ext uri="{9D8B030D-6E8A-4147-A177-3AD203B41FA5}">
                      <a16:colId xmlns:a16="http://schemas.microsoft.com/office/drawing/2014/main" val="1534939153"/>
                    </a:ext>
                  </a:extLst>
                </a:gridCol>
                <a:gridCol w="1188919">
                  <a:extLst>
                    <a:ext uri="{9D8B030D-6E8A-4147-A177-3AD203B41FA5}">
                      <a16:colId xmlns:a16="http://schemas.microsoft.com/office/drawing/2014/main" val="1446002161"/>
                    </a:ext>
                  </a:extLst>
                </a:gridCol>
                <a:gridCol w="1188919">
                  <a:extLst>
                    <a:ext uri="{9D8B030D-6E8A-4147-A177-3AD203B41FA5}">
                      <a16:colId xmlns:a16="http://schemas.microsoft.com/office/drawing/2014/main" val="2328302587"/>
                    </a:ext>
                  </a:extLst>
                </a:gridCol>
                <a:gridCol w="1188919">
                  <a:extLst>
                    <a:ext uri="{9D8B030D-6E8A-4147-A177-3AD203B41FA5}">
                      <a16:colId xmlns:a16="http://schemas.microsoft.com/office/drawing/2014/main" val="33122512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Issuer 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MagnetoCorp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Paper: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00001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Owner: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DigiBank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 date: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May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Maturity date: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December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Face value: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5m USD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Current state: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trading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3340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Issuer 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MagnetoCorp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Paper: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00002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Owner: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BigFund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 date: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30 June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Maturity date: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January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Face value: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5m USD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Current state: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trading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07789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Issuer 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MagnetoCorp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Paper: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00003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Owner: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BrokerHouse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 date: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July 2020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Maturity date: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28 February 2021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Face value: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5m USD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Current state: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trading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98012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8895179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26F3F83-07C1-F447-80BA-C80C1C81B924}"/>
              </a:ext>
            </a:extLst>
          </p:cNvPr>
          <p:cNvSpPr txBox="1"/>
          <p:nvPr/>
        </p:nvSpPr>
        <p:spPr>
          <a:xfrm>
            <a:off x="2416286" y="3390104"/>
            <a:ext cx="2572177" cy="2616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b="1" dirty="0"/>
              <a:t>c</a:t>
            </a:r>
            <a:r>
              <a:rPr kumimoji="0" lang="en-US" sz="11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ommercial paper list: </a:t>
            </a:r>
            <a:r>
              <a:rPr kumimoji="0" lang="en-US" sz="11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org.papernet.paper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77ADC5D-5C0B-1A49-856B-31CEE604C2A6}"/>
              </a:ext>
            </a:extLst>
          </p:cNvPr>
          <p:cNvSpPr txBox="1"/>
          <p:nvPr/>
        </p:nvSpPr>
        <p:spPr>
          <a:xfrm>
            <a:off x="2093890" y="3864338"/>
            <a:ext cx="307133" cy="152393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>
                <a:lumMod val="50000"/>
                <a:lumOff val="50000"/>
              </a:schemeClr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ctr" anchorCtr="0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/>
              <a:t>add</a:t>
            </a:r>
            <a:endParaRPr kumimoji="0" lang="en-US" sz="11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2" name="Rectangle 28">
            <a:extLst>
              <a:ext uri="{FF2B5EF4-FFF2-40B4-BE49-F238E27FC236}">
                <a16:creationId xmlns:a16="http://schemas.microsoft.com/office/drawing/2014/main" id="{006199EA-04BA-AB43-BF38-3B98F7768B53}"/>
              </a:ext>
            </a:extLst>
          </p:cNvPr>
          <p:cNvSpPr/>
          <p:nvPr/>
        </p:nvSpPr>
        <p:spPr>
          <a:xfrm>
            <a:off x="1956378" y="2290354"/>
            <a:ext cx="8943280" cy="3387635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02650236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3901</TotalTime>
  <Words>1545</Words>
  <Application>Microsoft Macintosh PowerPoint</Application>
  <PresentationFormat>Widescreen</PresentationFormat>
  <Paragraphs>489</Paragraphs>
  <Slides>22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Calibri Light</vt:lpstr>
      <vt:lpstr>Courier New</vt:lpstr>
      <vt:lpstr>IBM Plex Sans</vt:lpstr>
      <vt:lpstr>Office Theme</vt:lpstr>
      <vt:lpstr>Diagrams for Documentation</vt:lpstr>
      <vt:lpstr>Developing Applications Topic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Diagram 11 – Wallet Structure</vt:lpstr>
      <vt:lpstr>Diagram 11.b – Wallet Structure</vt:lpstr>
      <vt:lpstr>Diagram 11.c – Wallet Structure</vt:lpstr>
      <vt:lpstr>Diagram 12 – Wallet Types</vt:lpstr>
      <vt:lpstr>Diagram 13 – Wallet Operations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Diagrams for Documentation</dc:title>
  <cp:lastModifiedBy>Anthony O'Dowd</cp:lastModifiedBy>
  <cp:revision>122</cp:revision>
  <dcterms:modified xsi:type="dcterms:W3CDTF">2018-11-14T17:31:55Z</dcterms:modified>
</cp:coreProperties>
</file>