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E620A-ABDC-4199-BE08-544657F622B5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65170-5D91-41F8-A407-BBCE2CE00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E620A-ABDC-4199-BE08-544657F622B5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65170-5D91-41F8-A407-BBCE2CE00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E620A-ABDC-4199-BE08-544657F622B5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65170-5D91-41F8-A407-BBCE2CE00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E620A-ABDC-4199-BE08-544657F622B5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65170-5D91-41F8-A407-BBCE2CE00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E620A-ABDC-4199-BE08-544657F622B5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65170-5D91-41F8-A407-BBCE2CE00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E620A-ABDC-4199-BE08-544657F622B5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65170-5D91-41F8-A407-BBCE2CE00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E620A-ABDC-4199-BE08-544657F622B5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65170-5D91-41F8-A407-BBCE2CE00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E620A-ABDC-4199-BE08-544657F622B5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65170-5D91-41F8-A407-BBCE2CE00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E620A-ABDC-4199-BE08-544657F622B5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65170-5D91-41F8-A407-BBCE2CE00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E620A-ABDC-4199-BE08-544657F622B5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65170-5D91-41F8-A407-BBCE2CE00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E620A-ABDC-4199-BE08-544657F622B5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65170-5D91-41F8-A407-BBCE2CE00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E620A-ABDC-4199-BE08-544657F622B5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65170-5D91-41F8-A407-BBCE2CE00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j-ea"/>
                <a:cs typeface="Courier New" pitchFamily="49" charset="0"/>
              </a:rPr>
              <a:t>Key derivation (client side)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+mj-ea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177593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chain</a:t>
            </a:r>
            <a:endParaRPr lang="en-US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81586" y="3006804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dTx</a:t>
            </a:r>
            <a:endParaRPr lang="en-US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7" name="Straight Arrow Connector 6"/>
          <p:cNvCxnSpPr>
            <a:stCxn id="5" idx="2"/>
            <a:endCxn id="6" idx="0"/>
          </p:cNvCxnSpPr>
          <p:nvPr/>
        </p:nvCxnSpPr>
        <p:spPr>
          <a:xfrm flipH="1">
            <a:off x="1682310" y="2145268"/>
            <a:ext cx="6788" cy="86153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388398" y="230933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1400" baseline="-25000" dirty="0" err="1" smtClean="0">
                <a:latin typeface="Courier New" pitchFamily="49" charset="0"/>
                <a:cs typeface="Courier New" pitchFamily="49" charset="0"/>
              </a:rPr>
              <a:t>d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4800600"/>
            <a:ext cx="850745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400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</a:t>
            </a:r>
            <a:r>
              <a:rPr lang="en-US" sz="1400" baseline="-25000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400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itx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deployment/invocation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key </a:t>
            </a:r>
          </a:p>
          <a:p>
            <a:r>
              <a:rPr lang="en-US" sz="14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400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</a:t>
            </a:r>
            <a:r>
              <a:rPr lang="en-US" sz="1400" baseline="-25000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400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itxpld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payload key </a:t>
            </a:r>
          </a:p>
          <a:p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1400" baseline="-25000" dirty="0" err="1" smtClean="0">
                <a:latin typeface="Courier New" pitchFamily="49" charset="0"/>
                <a:cs typeface="Courier New" pitchFamily="49" charset="0"/>
              </a:rPr>
              <a:t>d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400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nonces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used for an invocation/deployment transaction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1/2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constant values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: denotes HMAC computation using the source key as the HMAC key</a:t>
            </a:r>
          </a:p>
        </p:txBody>
      </p:sp>
      <p:cxnSp>
        <p:nvCxnSpPr>
          <p:cNvPr id="10" name="Straight Arrow Connector 9"/>
          <p:cNvCxnSpPr>
            <a:stCxn id="6" idx="2"/>
            <a:endCxn id="11" idx="0"/>
          </p:cNvCxnSpPr>
          <p:nvPr/>
        </p:nvCxnSpPr>
        <p:spPr>
          <a:xfrm>
            <a:off x="1682310" y="3376136"/>
            <a:ext cx="563112" cy="6418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95244" y="4018002"/>
            <a:ext cx="13003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dTxP</a:t>
            </a:r>
            <a:endParaRPr lang="en-US" b="1" baseline="-25000" dirty="0" smtClean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(to encrypt </a:t>
            </a: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payload)</a:t>
            </a:r>
            <a:endParaRPr lang="en-US" sz="1200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53000" y="1371600"/>
            <a:ext cx="3217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Invocation transaction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821053" y="1371600"/>
            <a:ext cx="3217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Deployment transaction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0" y="175260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chain</a:t>
            </a:r>
            <a:endParaRPr lang="en-US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5" name="Straight Arrow Connector 14"/>
          <p:cNvCxnSpPr>
            <a:stCxn id="14" idx="2"/>
            <a:endCxn id="19" idx="0"/>
          </p:cNvCxnSpPr>
          <p:nvPr/>
        </p:nvCxnSpPr>
        <p:spPr>
          <a:xfrm flipH="1">
            <a:off x="4044510" y="2121932"/>
            <a:ext cx="2445188" cy="92880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22198" y="2359223"/>
            <a:ext cx="364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i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3070" y="4018002"/>
            <a:ext cx="148630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dTxCID</a:t>
            </a:r>
            <a:endParaRPr lang="en-US" b="1" baseline="-25000" dirty="0" smtClean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(to encrypt </a:t>
            </a: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contract name)</a:t>
            </a:r>
            <a:endParaRPr lang="en-US" sz="1200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8" name="Straight Arrow Connector 17"/>
          <p:cNvCxnSpPr>
            <a:stCxn id="6" idx="2"/>
            <a:endCxn id="17" idx="0"/>
          </p:cNvCxnSpPr>
          <p:nvPr/>
        </p:nvCxnSpPr>
        <p:spPr>
          <a:xfrm flipH="1">
            <a:off x="1026223" y="3376136"/>
            <a:ext cx="656087" cy="6418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43786" y="3050738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iTx</a:t>
            </a:r>
            <a:endParaRPr lang="en-US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0" name="Straight Arrow Connector 19"/>
          <p:cNvCxnSpPr>
            <a:stCxn id="19" idx="2"/>
            <a:endCxn id="21" idx="0"/>
          </p:cNvCxnSpPr>
          <p:nvPr/>
        </p:nvCxnSpPr>
        <p:spPr>
          <a:xfrm>
            <a:off x="4044510" y="3420070"/>
            <a:ext cx="563112" cy="6418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57444" y="4061936"/>
            <a:ext cx="13003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dTxP</a:t>
            </a:r>
            <a:endParaRPr lang="en-US" b="1" baseline="-25000" dirty="0" smtClean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(to encrypt </a:t>
            </a: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payload)</a:t>
            </a:r>
            <a:endParaRPr lang="en-US" sz="1200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45270" y="4061936"/>
            <a:ext cx="148630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dTxCID</a:t>
            </a:r>
            <a:endParaRPr lang="en-US" b="1" baseline="-25000" dirty="0" smtClean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(to encrypt </a:t>
            </a: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contract name)</a:t>
            </a:r>
            <a:endParaRPr lang="en-US" sz="1200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3" name="Straight Arrow Connector 22"/>
          <p:cNvCxnSpPr>
            <a:stCxn id="19" idx="2"/>
            <a:endCxn id="22" idx="0"/>
          </p:cNvCxnSpPr>
          <p:nvPr/>
        </p:nvCxnSpPr>
        <p:spPr>
          <a:xfrm flipH="1">
            <a:off x="3388423" y="3420070"/>
            <a:ext cx="656087" cy="6418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207798" y="3578423"/>
            <a:ext cx="364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2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21998" y="3578423"/>
            <a:ext cx="364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1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69398" y="3578423"/>
            <a:ext cx="364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2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83598" y="3578423"/>
            <a:ext cx="364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1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09600" y="5943600"/>
            <a:ext cx="3048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Key derivation 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validator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side)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144780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chain</a:t>
            </a:r>
            <a:endParaRPr lang="en-US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81586" y="2702004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dTx</a:t>
            </a:r>
            <a:endParaRPr lang="en-US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7" name="Straight Arrow Connector 6"/>
          <p:cNvCxnSpPr>
            <a:stCxn id="5" idx="2"/>
            <a:endCxn id="6" idx="0"/>
          </p:cNvCxnSpPr>
          <p:nvPr/>
        </p:nvCxnSpPr>
        <p:spPr>
          <a:xfrm flipH="1">
            <a:off x="1682310" y="1817132"/>
            <a:ext cx="6788" cy="88487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388398" y="200453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1400" baseline="-25000" dirty="0" err="1" smtClean="0">
                <a:latin typeface="Courier New" pitchFamily="49" charset="0"/>
                <a:cs typeface="Courier New" pitchFamily="49" charset="0"/>
              </a:rPr>
              <a:t>d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4495800"/>
            <a:ext cx="85074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400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</a:t>
            </a:r>
            <a:r>
              <a:rPr lang="en-US" sz="1400" baseline="-25000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400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iTx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deployment/invocation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key </a:t>
            </a:r>
          </a:p>
          <a:p>
            <a:r>
              <a:rPr lang="en-US" sz="14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400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</a:t>
            </a:r>
            <a:r>
              <a:rPr lang="en-US" sz="1400" baseline="-25000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400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iTxP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payload key </a:t>
            </a:r>
          </a:p>
          <a:p>
            <a:r>
              <a:rPr lang="en-US" sz="14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400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dTxCID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chain-code id key</a:t>
            </a:r>
          </a:p>
          <a:p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1400" baseline="-25000" dirty="0" err="1" smtClean="0">
                <a:latin typeface="Courier New" pitchFamily="49" charset="0"/>
                <a:cs typeface="Courier New" pitchFamily="49" charset="0"/>
              </a:rPr>
              <a:t>d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400" baseline="-25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nonces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used for an invocation/deployment transaction </a:t>
            </a:r>
          </a:p>
          <a:p>
            <a:r>
              <a:rPr lang="en-US" sz="14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400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state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key used to ultimately encrypt that contract’s payload</a:t>
            </a:r>
          </a:p>
          <a:p>
            <a:r>
              <a:rPr lang="en-US" sz="1400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400" baseline="-25000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IV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key used to generate IVs to encrypt the state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1/2/3/4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constant values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: denotes HMAC computation using the source key as the HMAC key</a:t>
            </a:r>
          </a:p>
        </p:txBody>
      </p:sp>
      <p:cxnSp>
        <p:nvCxnSpPr>
          <p:cNvPr id="10" name="Straight Arrow Connector 9"/>
          <p:cNvCxnSpPr>
            <a:stCxn id="6" idx="2"/>
            <a:endCxn id="11" idx="0"/>
          </p:cNvCxnSpPr>
          <p:nvPr/>
        </p:nvCxnSpPr>
        <p:spPr>
          <a:xfrm>
            <a:off x="1682310" y="3071336"/>
            <a:ext cx="563113" cy="6418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95244" y="3713202"/>
            <a:ext cx="13003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dTxP</a:t>
            </a:r>
            <a:endParaRPr lang="en-US" b="1" baseline="-25000" dirty="0" smtClean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(to decrypt </a:t>
            </a: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payload)</a:t>
            </a:r>
            <a:endParaRPr lang="en-US" sz="1200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53000" y="1066800"/>
            <a:ext cx="3217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Invocation transaction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821053" y="1066800"/>
            <a:ext cx="3217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Deployment transaction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0" y="144780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chain</a:t>
            </a:r>
            <a:endParaRPr lang="en-US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5" name="Straight Arrow Connector 14"/>
          <p:cNvCxnSpPr>
            <a:stCxn id="14" idx="2"/>
            <a:endCxn id="19" idx="0"/>
          </p:cNvCxnSpPr>
          <p:nvPr/>
        </p:nvCxnSpPr>
        <p:spPr>
          <a:xfrm flipH="1">
            <a:off x="4044510" y="1817132"/>
            <a:ext cx="2445188" cy="92880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22198" y="2054423"/>
            <a:ext cx="364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i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3070" y="3713202"/>
            <a:ext cx="148630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dTxCID</a:t>
            </a:r>
            <a:endParaRPr lang="en-US" b="1" baseline="-25000" dirty="0" smtClean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(to decrypt</a:t>
            </a: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contract name)</a:t>
            </a:r>
            <a:endParaRPr lang="en-US" sz="1200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8" name="Straight Arrow Connector 17"/>
          <p:cNvCxnSpPr>
            <a:stCxn id="6" idx="2"/>
            <a:endCxn id="17" idx="0"/>
          </p:cNvCxnSpPr>
          <p:nvPr/>
        </p:nvCxnSpPr>
        <p:spPr>
          <a:xfrm flipH="1">
            <a:off x="1026223" y="3071336"/>
            <a:ext cx="656087" cy="6418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43786" y="2745938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iTx</a:t>
            </a:r>
            <a:endParaRPr lang="en-US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0" name="Straight Arrow Connector 19"/>
          <p:cNvCxnSpPr>
            <a:stCxn id="19" idx="2"/>
            <a:endCxn id="21" idx="0"/>
          </p:cNvCxnSpPr>
          <p:nvPr/>
        </p:nvCxnSpPr>
        <p:spPr>
          <a:xfrm>
            <a:off x="4044510" y="3115270"/>
            <a:ext cx="563112" cy="6418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57444" y="3757136"/>
            <a:ext cx="13003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dTxP</a:t>
            </a:r>
            <a:endParaRPr lang="en-US" b="1" baseline="-25000" dirty="0" smtClean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(to decrypt </a:t>
            </a: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payload)</a:t>
            </a:r>
            <a:endParaRPr lang="en-US" sz="1200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45270" y="3757136"/>
            <a:ext cx="148630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dTxCID</a:t>
            </a:r>
            <a:endParaRPr lang="en-US" b="1" baseline="-25000" dirty="0" smtClean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(to decrypt </a:t>
            </a: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contract name)</a:t>
            </a:r>
            <a:endParaRPr lang="en-US" sz="1200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3" name="Straight Arrow Connector 22"/>
          <p:cNvCxnSpPr>
            <a:stCxn id="19" idx="2"/>
            <a:endCxn id="22" idx="0"/>
          </p:cNvCxnSpPr>
          <p:nvPr/>
        </p:nvCxnSpPr>
        <p:spPr>
          <a:xfrm flipH="1">
            <a:off x="3388423" y="3115270"/>
            <a:ext cx="656087" cy="6418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207798" y="3273623"/>
            <a:ext cx="364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2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21998" y="3273623"/>
            <a:ext cx="364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1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69398" y="3273623"/>
            <a:ext cx="364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2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83598" y="3273623"/>
            <a:ext cx="364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1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09600" y="6400800"/>
            <a:ext cx="3048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681726" y="2678668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dtx</a:t>
            </a:r>
            <a:endParaRPr lang="en-US" b="1" baseline="-25000" dirty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64358" y="3713202"/>
            <a:ext cx="12073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state</a:t>
            </a:r>
            <a:endParaRPr lang="en-US" b="1" baseline="-25000" dirty="0" smtClean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(to encrypt</a:t>
            </a: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the state)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31" name="Straight Arrow Connector 30"/>
          <p:cNvCxnSpPr>
            <a:stCxn id="29" idx="2"/>
            <a:endCxn id="30" idx="0"/>
          </p:cNvCxnSpPr>
          <p:nvPr/>
        </p:nvCxnSpPr>
        <p:spPr>
          <a:xfrm flipH="1">
            <a:off x="6068049" y="3048000"/>
            <a:ext cx="914401" cy="66520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781800" y="3713202"/>
            <a:ext cx="22300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b="1" baseline="-25000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IV</a:t>
            </a: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(IV generation</a:t>
            </a:r>
          </a:p>
          <a:p>
            <a:pPr algn="ctr"/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for state encryption)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33" name="Straight Arrow Connector 32"/>
          <p:cNvCxnSpPr>
            <a:stCxn id="29" idx="2"/>
            <a:endCxn id="32" idx="0"/>
          </p:cNvCxnSpPr>
          <p:nvPr/>
        </p:nvCxnSpPr>
        <p:spPr>
          <a:xfrm>
            <a:off x="6982450" y="3048000"/>
            <a:ext cx="914399" cy="66520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151776" y="3200400"/>
            <a:ext cx="176362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HMAC(</a:t>
            </a:r>
            <a:r>
              <a:rPr lang="en-US" sz="1400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400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dtx</a:t>
            </a:r>
            <a:r>
              <a:rPr lang="en-US" sz="1400" b="1" baseline="-25000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aseline="-250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1400" baseline="-250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35" name="Straight Arrow Connector 34"/>
          <p:cNvCxnSpPr>
            <a:stCxn id="14" idx="2"/>
            <a:endCxn id="29" idx="0"/>
          </p:cNvCxnSpPr>
          <p:nvPr/>
        </p:nvCxnSpPr>
        <p:spPr>
          <a:xfrm>
            <a:off x="6489698" y="1817132"/>
            <a:ext cx="492752" cy="86153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400800" y="2057400"/>
            <a:ext cx="364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1400" baseline="-25000" dirty="0" err="1" smtClean="0">
                <a:latin typeface="Courier New" pitchFamily="49" charset="0"/>
                <a:cs typeface="Courier New" pitchFamily="49" charset="0"/>
              </a:rPr>
              <a:t>d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34000" y="3200400"/>
            <a:ext cx="176362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baseline="-25000" dirty="0" smtClean="0"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HMAC(</a:t>
            </a:r>
            <a:r>
              <a:rPr lang="en-US" sz="1400" b="1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400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dtx</a:t>
            </a:r>
            <a:r>
              <a:rPr lang="en-US" sz="1400" b="1" baseline="-25000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aseline="-250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1400" baseline="-250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Deployment Transaction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params</a:t>
            </a:r>
            <a:r>
              <a:rPr lang="en-US" sz="2000" dirty="0" smtClean="0"/>
              <a:t>: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code-metadata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functions,code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-name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352800" y="1526074"/>
            <a:ext cx="2438400" cy="2512526"/>
          </a:xfrm>
          <a:prstGeom prst="rect">
            <a:avLst/>
          </a:prstGeom>
          <a:noFill/>
          <a:ln w="25400" cap="flat" cmpd="sng" algn="ctr">
            <a:solidFill>
              <a:srgbClr val="8CC63F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8CC63F"/>
              </a:solidFill>
              <a:effectLst/>
              <a:latin typeface="HelvNeue Light for IBM" pitchFamily="34" charset="0"/>
            </a:endParaRPr>
          </a:p>
        </p:txBody>
      </p:sp>
      <p:grpSp>
        <p:nvGrpSpPr>
          <p:cNvPr id="6" name="Group 46"/>
          <p:cNvGrpSpPr/>
          <p:nvPr/>
        </p:nvGrpSpPr>
        <p:grpSpPr>
          <a:xfrm>
            <a:off x="3352800" y="2709287"/>
            <a:ext cx="2286000" cy="1405513"/>
            <a:chOff x="2754520" y="2057162"/>
            <a:chExt cx="2286000" cy="1405513"/>
          </a:xfrm>
        </p:grpSpPr>
        <p:sp>
          <p:nvSpPr>
            <p:cNvPr id="7" name="Rectangle 6"/>
            <p:cNvSpPr/>
            <p:nvPr/>
          </p:nvSpPr>
          <p:spPr bwMode="auto">
            <a:xfrm>
              <a:off x="2837766" y="2099450"/>
              <a:ext cx="2202754" cy="1210825"/>
            </a:xfrm>
            <a:prstGeom prst="rect">
              <a:avLst/>
            </a:prstGeom>
            <a:noFill/>
            <a:ln w="25400" cap="flat" cmpd="sng" algn="ctr">
              <a:solidFill>
                <a:srgbClr val="1571C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1571C5"/>
                </a:solidFill>
                <a:effectLst/>
                <a:latin typeface="HelvNeue Light for IBM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754520" y="2057162"/>
              <a:ext cx="2274680" cy="14055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>
                  <a:latin typeface="Courier New" pitchFamily="49" charset="0"/>
                  <a:cs typeface="Courier New" pitchFamily="49" charset="0"/>
                </a:rPr>
                <a:t>/* code-info */</a:t>
              </a:r>
              <a:endParaRPr lang="en-US" sz="1100" b="1" baseline="-4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endParaRPr>
            </a:p>
            <a:p>
              <a:r>
                <a:rPr lang="en-US" sz="1100" b="1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  </a:t>
              </a:r>
            </a:p>
            <a:p>
              <a:r>
                <a:rPr lang="en-US" sz="1100" b="1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  [</a:t>
              </a:r>
              <a:r>
                <a:rPr lang="en-US" sz="1100" b="1" dirty="0" smtClean="0">
                  <a:solidFill>
                    <a:schemeClr val="accent1">
                      <a:lumMod val="75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code-name/id</a:t>
              </a:r>
              <a:r>
                <a:rPr lang="en-US" sz="1100" b="1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]</a:t>
              </a:r>
              <a:r>
                <a:rPr lang="en-US" sz="1100" b="1" baseline="-25000" dirty="0" err="1" smtClean="0">
                  <a:solidFill>
                    <a:srgbClr val="AB1A86"/>
                  </a:solidFill>
                  <a:latin typeface="Courier New" pitchFamily="49" charset="0"/>
                  <a:cs typeface="Courier New" pitchFamily="49" charset="0"/>
                </a:rPr>
                <a:t>Kchain</a:t>
              </a:r>
              <a:endPara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endParaRPr>
            </a:p>
            <a:p>
              <a:r>
                <a:rPr lang="en-US" sz="1100" b="1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  [ </a:t>
              </a:r>
              <a:br>
                <a:rPr lang="en-US" sz="1100" b="1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</a:br>
              <a:r>
                <a:rPr lang="en-US" sz="1100" b="1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    </a:t>
              </a:r>
              <a:r>
                <a:rPr lang="en-US" sz="1100" b="1" dirty="0" smtClean="0">
                  <a:solidFill>
                    <a:schemeClr val="accent1">
                      <a:lumMod val="75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code-metadata</a:t>
              </a:r>
            </a:p>
            <a:p>
              <a:r>
                <a:rPr lang="en-US" sz="1100" b="1" dirty="0" smtClean="0">
                  <a:solidFill>
                    <a:schemeClr val="accent1">
                      <a:lumMod val="75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    code-functions,</a:t>
              </a:r>
            </a:p>
            <a:p>
              <a:r>
                <a:rPr lang="en-US" sz="1100" b="1" dirty="0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  ]</a:t>
              </a:r>
              <a:r>
                <a:rPr lang="en-US" sz="1100" b="1" baseline="-25000" dirty="0" err="1" smtClean="0">
                  <a:solidFill>
                    <a:srgbClr val="AB1A86"/>
                  </a:solidFill>
                  <a:latin typeface="Courier New" pitchFamily="49" charset="0"/>
                  <a:cs typeface="Courier New" pitchFamily="49" charset="0"/>
                </a:rPr>
                <a:t>Kchain</a:t>
              </a:r>
              <a:endPara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endParaRPr>
            </a:p>
            <a:p>
              <a:endParaRPr lang="en-US" sz="11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3429000" y="1602274"/>
            <a:ext cx="2286000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general-info */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chainID</a:t>
            </a:r>
            <a:endParaRPr lang="en-US" sz="11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Type-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DeplTrans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ConfLevel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, Version #)</a:t>
            </a:r>
          </a:p>
          <a:p>
            <a:r>
              <a:rPr lang="en-US" sz="11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1100" b="1" baseline="-25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</a:t>
            </a:r>
            <a:endParaRPr lang="en-US" sz="1100" b="1" baseline="-25000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Creator : </a:t>
            </a:r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uc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4724400"/>
            <a:ext cx="8686800" cy="609600"/>
          </a:xfrm>
        </p:spPr>
        <p:txBody>
          <a:bodyPr>
            <a:normAutofit fontScale="25000" lnSpcReduction="20000"/>
          </a:bodyPr>
          <a:lstStyle/>
          <a:p>
            <a:r>
              <a:rPr lang="en-US" sz="60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60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60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60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	:</a:t>
            </a:r>
            <a:r>
              <a:rPr lang="en-US" sz="6000" dirty="0" smtClean="0">
                <a:latin typeface="Courier New" pitchFamily="49" charset="0"/>
                <a:cs typeface="Courier New" pitchFamily="49" charset="0"/>
              </a:rPr>
              <a:t> signature of the </a:t>
            </a:r>
            <a:r>
              <a:rPr lang="en-US" sz="6000" dirty="0" err="1" smtClean="0"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6000" dirty="0" smtClean="0">
                <a:latin typeface="Courier New" pitchFamily="49" charset="0"/>
                <a:cs typeface="Courier New" pitchFamily="49" charset="0"/>
              </a:rPr>
              <a:t> key of user x</a:t>
            </a:r>
          </a:p>
          <a:p>
            <a:r>
              <a:rPr lang="en-US" sz="60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6000" b="1" baseline="-25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</a:t>
            </a:r>
            <a:r>
              <a:rPr lang="en-US" sz="6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6000" b="1" dirty="0" smtClean="0">
                <a:latin typeface="Courier New" pitchFamily="49" charset="0"/>
                <a:cs typeface="Courier New" pitchFamily="49" charset="0"/>
              </a:rPr>
              <a:t>: (</a:t>
            </a:r>
            <a:r>
              <a:rPr lang="en-US" sz="6000" dirty="0" smtClean="0">
                <a:latin typeface="Courier New" pitchFamily="49" charset="0"/>
                <a:cs typeface="Courier New" pitchFamily="49" charset="0"/>
              </a:rPr>
              <a:t>random) number added to avoid replay-attacks (see next)</a:t>
            </a:r>
          </a:p>
          <a:p>
            <a:r>
              <a:rPr lang="en-US" sz="60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code-name	</a:t>
            </a:r>
            <a:r>
              <a:rPr lang="en-US" sz="6000" b="1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6000" dirty="0" smtClean="0">
                <a:latin typeface="Courier New" pitchFamily="49" charset="0"/>
                <a:cs typeface="Courier New" pitchFamily="49" charset="0"/>
              </a:rPr>
              <a:t>chain-code identifier</a:t>
            </a:r>
            <a:endParaRPr lang="en-US" sz="60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60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code-metadata</a:t>
            </a:r>
            <a:r>
              <a:rPr lang="en-US" sz="6000" dirty="0" smtClean="0">
                <a:latin typeface="Courier New" pitchFamily="49" charset="0"/>
                <a:cs typeface="Courier New" pitchFamily="49" charset="0"/>
              </a:rPr>
              <a:t>: can contain ACLs expressed in terms of </a:t>
            </a:r>
            <a:r>
              <a:rPr lang="en-US" sz="6000" dirty="0" err="1" smtClean="0">
                <a:latin typeface="Courier New" pitchFamily="49" charset="0"/>
                <a:cs typeface="Courier New" pitchFamily="49" charset="0"/>
              </a:rPr>
              <a:t>TCerts</a:t>
            </a:r>
            <a:r>
              <a:rPr lang="en-US" sz="6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6000" dirty="0" err="1" smtClean="0">
                <a:latin typeface="Courier New" pitchFamily="49" charset="0"/>
                <a:cs typeface="Courier New" pitchFamily="49" charset="0"/>
              </a:rPr>
              <a:t>Certs</a:t>
            </a:r>
            <a:r>
              <a:rPr lang="en-US" sz="60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60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code-functions</a:t>
            </a:r>
            <a:r>
              <a:rPr lang="en-US" sz="6000" dirty="0" smtClean="0">
                <a:latin typeface="Courier New" pitchFamily="49" charset="0"/>
                <a:cs typeface="Courier New" pitchFamily="49" charset="0"/>
              </a:rPr>
              <a:t>: functions defined within that chain-code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394135" y="1567722"/>
            <a:ext cx="2222213" cy="1099278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B0DA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276600" y="1447800"/>
            <a:ext cx="2667000" cy="2895600"/>
          </a:xfrm>
          <a:prstGeom prst="rect">
            <a:avLst/>
          </a:prstGeom>
          <a:noFill/>
          <a:ln w="25400" cap="flat" cmpd="sng" algn="ctr">
            <a:solidFill>
              <a:srgbClr val="8CC63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8CC63F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29000" y="4035623"/>
            <a:ext cx="2362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uc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uc</a:t>
            </a:r>
            <a:r>
              <a:rPr lang="en-US" sz="1400" b="1" baseline="-40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(*)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486400" y="2824624"/>
            <a:ext cx="304800" cy="1366376"/>
          </a:xfrm>
          <a:prstGeom prst="straightConnector1">
            <a:avLst/>
          </a:prstGeom>
          <a:ln w="127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915400" cy="11430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Courier New" pitchFamily="49" charset="0"/>
              </a:rPr>
              <a:t>Invocation Transaction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params</a:t>
            </a:r>
            <a:r>
              <a:rPr lang="en-US" sz="2000" dirty="0" smtClean="0"/>
              <a:t>: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code-name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invoke-code-function, function-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agrs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(</a:t>
            </a:r>
            <a:r>
              <a:rPr lang="en-US" sz="20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20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057401" y="1980297"/>
            <a:ext cx="5562599" cy="1524903"/>
          </a:xfrm>
          <a:prstGeom prst="rect">
            <a:avLst/>
          </a:prstGeom>
          <a:noFill/>
          <a:ln w="25400" cap="flat" cmpd="sng" algn="ctr">
            <a:solidFill>
              <a:srgbClr val="8CC63F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8CC63F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853450" y="2020272"/>
            <a:ext cx="2583754" cy="1408728"/>
          </a:xfrm>
          <a:prstGeom prst="rect">
            <a:avLst/>
          </a:prstGeom>
          <a:noFill/>
          <a:ln w="25400" cap="flat" cmpd="sng" algn="ctr">
            <a:solidFill>
              <a:srgbClr val="1571C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1571C5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69887" y="1981200"/>
            <a:ext cx="23508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code-info */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code-name/id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Kchain</a:t>
            </a:r>
            <a:endParaRPr lang="en-US" sz="11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[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invoke-code-function,</a:t>
            </a:r>
          </a:p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function-</a:t>
            </a:r>
            <a:r>
              <a:rPr lang="en-US" sz="11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code-metadata</a:t>
            </a:r>
            <a:endParaRPr lang="en-US" sz="1100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Kchain</a:t>
            </a:r>
            <a:endParaRPr lang="en-US" sz="11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lang="en-US" sz="1100" b="1" baseline="-25000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62201" y="2056497"/>
            <a:ext cx="213360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general info */</a:t>
            </a:r>
          </a:p>
          <a:p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chainID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Type-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InvocTrans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ConfLevel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, Version #)</a:t>
            </a:r>
            <a:endParaRPr lang="en-US" sz="11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1100" b="1" baseline="-25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</a:t>
            </a:r>
            <a:endParaRPr lang="en-US" sz="1100" b="1" baseline="-25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Creator: </a:t>
            </a:r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197388" y="2021945"/>
            <a:ext cx="2514600" cy="1407055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B0DA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981201" y="1902023"/>
            <a:ext cx="5714999" cy="1907977"/>
          </a:xfrm>
          <a:prstGeom prst="rect">
            <a:avLst/>
          </a:prstGeom>
          <a:noFill/>
          <a:ln w="25400" cap="flat" cmpd="sng" algn="ctr">
            <a:solidFill>
              <a:srgbClr val="8CC63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8CC63F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29001" y="3502223"/>
            <a:ext cx="2743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– </a:t>
            </a: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baseline="-40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(*)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2" name="Straight Arrow Connector 11"/>
          <p:cNvCxnSpPr>
            <a:endCxn id="5" idx="2"/>
          </p:cNvCxnSpPr>
          <p:nvPr/>
        </p:nvCxnSpPr>
        <p:spPr>
          <a:xfrm flipH="1" flipV="1">
            <a:off x="4838701" y="3505200"/>
            <a:ext cx="571499" cy="76200"/>
          </a:xfrm>
          <a:prstGeom prst="straightConnector1">
            <a:avLst/>
          </a:prstGeom>
          <a:ln w="127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3962400"/>
            <a:ext cx="8305800" cy="1676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baseline="-25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of the invoker </a:t>
            </a:r>
            <a:r>
              <a:rPr lang="en-US" sz="1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listed in the deployment transaction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400" b="1" baseline="-25000" dirty="0" err="1" smtClean="0"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signature on the transaction using the secret key of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Tcert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a way to identify the reference deployment transaction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invoke-code-function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the name of the invoked function</a:t>
            </a:r>
            <a:endParaRPr lang="en-US" sz="14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function-</a:t>
            </a:r>
            <a:r>
              <a:rPr lang="en-US" sz="14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function arguments that can be decided by the application, e.g., contain certain signature if the application requires certain authentication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code-metadata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metadata that is provided by the invoker (fabric treats as a set of bytes) for the application to store additional information for its own purpose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Deployment Transaction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200" dirty="0" smtClean="0"/>
              <a:t>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params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code-metadata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</a:t>
            </a:r>
            <a:r>
              <a:rPr lang="en-US" sz="2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functions,code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-name,</a:t>
            </a:r>
            <a:b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2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-metadata, contract-user-</a:t>
            </a:r>
            <a:r>
              <a:rPr lang="en-US" sz="2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prefs</a:t>
            </a:r>
            <a:endParaRPr lang="en-US" sz="22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33400" y="1521023"/>
            <a:ext cx="8382000" cy="2667000"/>
          </a:xfrm>
          <a:prstGeom prst="rect">
            <a:avLst/>
          </a:prstGeom>
          <a:noFill/>
          <a:ln w="25400" cap="flat" cmpd="sng" algn="ctr">
            <a:solidFill>
              <a:srgbClr val="8CC63F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8CC63F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19600" y="1597223"/>
            <a:ext cx="4419600" cy="1308050"/>
          </a:xfrm>
          <a:prstGeom prst="rect">
            <a:avLst/>
          </a:prstGeom>
          <a:ln w="254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contract users */</a:t>
            </a:r>
          </a:p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leveraging </a:t>
            </a: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contract-user-</a:t>
            </a:r>
            <a:r>
              <a:rPr lang="en-US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prefs</a:t>
            </a: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*/</a:t>
            </a:r>
            <a:endParaRPr lang="en-US" sz="12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25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u1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:msg</a:t>
            </a:r>
            <a:r>
              <a:rPr lang="en-US" sz="1100" b="1" baseline="-25000" dirty="0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u1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chaincode”,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PK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),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headr”,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H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epk</a:t>
            </a:r>
            <a:r>
              <a:rPr lang="en-US" sz="1100" b="1" baseline="-40000" dirty="0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u1</a:t>
            </a:r>
          </a:p>
          <a:p>
            <a:pPr algn="ctr"/>
            <a:r>
              <a:rPr lang="en-US" sz="11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en-US" sz="1100" b="1" dirty="0" smtClean="0">
              <a:solidFill>
                <a:srgbClr val="FDB813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um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:msg</a:t>
            </a:r>
            <a:r>
              <a:rPr lang="en-US" sz="1100" b="1" baseline="-25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un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chaincode”,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PK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),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headr”,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H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epk</a:t>
            </a:r>
            <a:r>
              <a:rPr lang="en-US" sz="1100" b="1" baseline="-40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un</a:t>
            </a:r>
            <a:endParaRPr lang="en-US" sz="1100" b="1" dirty="0" smtClean="0">
              <a:solidFill>
                <a:srgbClr val="FFC000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100" b="1" dirty="0" smtClean="0">
              <a:solidFill>
                <a:srgbClr val="FFC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uc</a:t>
            </a:r>
            <a:r>
              <a:rPr lang="en-US" sz="1100" b="1" baseline="-40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1100" b="1" baseline="-25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uc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chaincode”,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epk</a:t>
            </a:r>
            <a:r>
              <a:rPr lang="en-US" sz="1100" b="1" baseline="-40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uc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52800" y="2988439"/>
            <a:ext cx="5486400" cy="1123384"/>
          </a:xfrm>
          <a:prstGeom prst="rect">
            <a:avLst/>
          </a:prstGeom>
          <a:ln w="25400">
            <a:solidFill>
              <a:srgbClr val="B02A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chain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validators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*/</a:t>
            </a:r>
          </a:p>
          <a:p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1100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=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100" b="1" dirty="0" smtClean="0">
                <a:solidFill>
                  <a:srgbClr val="B02AA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chaincode”,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100" b="1" dirty="0" err="1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100" b="1" baseline="-25000" dirty="0" err="1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uc</a:t>
            </a:r>
            <a:r>
              <a:rPr lang="en-US" sz="1100" b="1" dirty="0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(*)</a:t>
            </a:r>
            <a:r>
              <a:rPr lang="en-US" sz="1100" b="1" dirty="0" smtClean="0">
                <a:solidFill>
                  <a:srgbClr val="B02AA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PK</a:t>
            </a:r>
            <a:r>
              <a:rPr lang="en-US" sz="1100" b="1" baseline="-40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Chain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||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100" b="1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code”,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 ,(“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headr”,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H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),(“code-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state”,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100" b="1" dirty="0" err="1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100" b="1" baseline="-25000" dirty="0" err="1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uc</a:t>
            </a:r>
            <a:r>
              <a:rPr lang="en-US" sz="1100" b="1" dirty="0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  <a:cs typeface="Courier New" pitchFamily="49" charset="0"/>
              </a:rPr>
              <a:t>(*)</a:t>
            </a:r>
            <a:r>
              <a:rPr lang="en-US" sz="1100" b="1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PK</a:t>
            </a:r>
            <a:r>
              <a:rPr lang="en-US" sz="1100" b="1" baseline="-400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Rectangle 7"/>
          <p:cNvSpPr/>
          <p:nvPr/>
        </p:nvSpPr>
        <p:spPr>
          <a:xfrm>
            <a:off x="609600" y="1597223"/>
            <a:ext cx="1676400" cy="1969770"/>
          </a:xfrm>
          <a:prstGeom prst="rect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code-info */</a:t>
            </a:r>
            <a:endParaRPr lang="en-US" sz="1100" b="1" baseline="-45000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[ /*HEADERS*/</a:t>
            </a:r>
          </a:p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code-name</a:t>
            </a:r>
            <a:endParaRPr lang="en-US" sz="11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function-</a:t>
            </a:r>
            <a:r>
              <a:rPr lang="en-US" sz="11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hdrs</a:t>
            </a:r>
            <a:endParaRPr lang="en-US" sz="11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4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H</a:t>
            </a:r>
            <a:endParaRPr lang="en-US" sz="11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[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hash(HEADERS)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code-metadata,</a:t>
            </a:r>
          </a:p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code-functions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1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uc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(*)</a:t>
            </a:r>
            <a:endParaRPr lang="en-US" sz="11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4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endParaRPr lang="en-US" sz="1100" b="1" baseline="-25000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62200" y="1597223"/>
            <a:ext cx="1905000" cy="112338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general-info */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chainID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Type-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DeplTrans</a:t>
            </a:r>
            <a:endParaRPr lang="en-US" sz="11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ConfVersion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#)</a:t>
            </a:r>
          </a:p>
          <a:p>
            <a:r>
              <a:rPr lang="en-US" sz="1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Nonce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creator: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uc</a:t>
            </a:r>
            <a:endParaRPr lang="en-US" sz="11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4572000"/>
            <a:ext cx="8686800" cy="1447800"/>
          </a:xfrm>
        </p:spPr>
        <p:txBody>
          <a:bodyPr>
            <a:no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(</a:t>
            </a:r>
            <a:r>
              <a:rPr lang="en-US" sz="14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PK</a:t>
            </a:r>
            <a:r>
              <a:rPr lang="en-US" sz="14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,</a:t>
            </a:r>
            <a:r>
              <a:rPr lang="en-US" sz="14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SK</a:t>
            </a:r>
            <a:r>
              <a:rPr lang="en-US" sz="14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):</a:t>
            </a:r>
            <a:r>
              <a:rPr lang="en-US" sz="1400" dirty="0">
                <a:latin typeface="Courier New" pitchFamily="49" charset="0"/>
                <a:cs typeface="Courier New" pitchFamily="49" charset="0"/>
                <a:sym typeface="Wingdings" pitchFamily="2" charset="2"/>
              </a:rPr>
              <a:t>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contract key pair to pass to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validators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(auditing) for reading the chain-code related info (code, headers, state)</a:t>
            </a:r>
            <a:endParaRPr lang="en-US" sz="1400" b="1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4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S/C/H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	key to encrypt state/content/headers of the code</a:t>
            </a:r>
          </a:p>
          <a:p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code-name/id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	a way to identify the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chaincode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function-</a:t>
            </a:r>
            <a:r>
              <a:rPr lang="en-US" sz="14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hdrs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function prototypes</a:t>
            </a:r>
          </a:p>
          <a:p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code-functions: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code of functions constituting the chain-code</a:t>
            </a:r>
          </a:p>
          <a:p>
            <a:r>
              <a:rPr lang="en-US" sz="14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-metadata: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	application provided metadata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81000" y="1444823"/>
            <a:ext cx="8610600" cy="3048000"/>
          </a:xfrm>
          <a:prstGeom prst="rect">
            <a:avLst/>
          </a:prstGeom>
          <a:noFill/>
          <a:ln w="25400" cap="flat" cmpd="sng" algn="ctr">
            <a:solidFill>
              <a:srgbClr val="8CC63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8CC63F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19200" y="4188023"/>
            <a:ext cx="2743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uc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uc</a:t>
            </a:r>
            <a:r>
              <a:rPr lang="en-US" sz="1400" b="1" baseline="-40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(*)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3" name="Straight Arrow Connector 12"/>
          <p:cNvCxnSpPr>
            <a:endCxn id="5" idx="2"/>
          </p:cNvCxnSpPr>
          <p:nvPr/>
        </p:nvCxnSpPr>
        <p:spPr>
          <a:xfrm flipV="1">
            <a:off x="3276600" y="4188023"/>
            <a:ext cx="1447800" cy="152400"/>
          </a:xfrm>
          <a:prstGeom prst="straightConnector1">
            <a:avLst/>
          </a:prstGeom>
          <a:ln w="127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9600" y="3668524"/>
            <a:ext cx="2648482" cy="446276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-metadata */</a:t>
            </a:r>
          </a:p>
          <a:p>
            <a:pPr algn="ctr"/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Application-provided metadata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Invocation Transaction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params</a:t>
            </a:r>
            <a:r>
              <a:rPr lang="en-US" sz="2000" dirty="0" smtClean="0"/>
              <a:t>: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invoke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-code-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-metadata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[</a:t>
            </a:r>
            <a:r>
              <a:rPr lang="en-US" sz="20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20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20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’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20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20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]</a:t>
            </a:r>
            <a:endParaRPr lang="en-US" sz="2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038600"/>
            <a:ext cx="8305800" cy="2438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baseline="-25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of the invoker listed in the deployment transaction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’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A random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of the invoker </a:t>
            </a:r>
            <a:r>
              <a:rPr lang="en-US" sz="1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400" b="1" baseline="-25000" dirty="0" err="1" smtClean="0"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signature on the transaction using the secret key of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TCert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code-name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a way to identify the reference deployment transaction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invoke-code-function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the name of the function to be invoked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function-</a:t>
            </a:r>
            <a:r>
              <a:rPr lang="en-US" sz="14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arguments of the invoked function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400" b="1" baseline="1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: signature of the plaintext of transaction using </a:t>
            </a: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State is encrypted using key </a:t>
            </a:r>
            <a:r>
              <a:rPr lang="en-US" sz="14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4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as a base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81000" y="1600201"/>
            <a:ext cx="8382000" cy="1828800"/>
          </a:xfrm>
          <a:prstGeom prst="rect">
            <a:avLst/>
          </a:prstGeom>
          <a:noFill/>
          <a:ln w="25400" cap="flat" cmpd="sng" algn="ctr">
            <a:solidFill>
              <a:srgbClr val="8CC63F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8CC63F"/>
              </a:solidFill>
              <a:effectLst/>
              <a:latin typeface="HelvNeue Light for IBM" pitchFamily="34" charset="0"/>
            </a:endParaRPr>
          </a:p>
        </p:txBody>
      </p:sp>
      <p:grpSp>
        <p:nvGrpSpPr>
          <p:cNvPr id="7" name="Group 24"/>
          <p:cNvGrpSpPr/>
          <p:nvPr/>
        </p:nvGrpSpPr>
        <p:grpSpPr>
          <a:xfrm>
            <a:off x="5851752" y="1639273"/>
            <a:ext cx="2667000" cy="615553"/>
            <a:chOff x="6400800" y="2819400"/>
            <a:chExt cx="2667000" cy="680435"/>
          </a:xfrm>
        </p:grpSpPr>
        <p:sp>
          <p:nvSpPr>
            <p:cNvPr id="8" name="Rectangle 7"/>
            <p:cNvSpPr/>
            <p:nvPr/>
          </p:nvSpPr>
          <p:spPr bwMode="auto">
            <a:xfrm>
              <a:off x="6477000" y="2826018"/>
              <a:ext cx="2514600" cy="539814"/>
            </a:xfrm>
            <a:prstGeom prst="rect">
              <a:avLst/>
            </a:prstGeom>
            <a:noFill/>
            <a:ln w="25400" cap="flat" cmpd="sng" algn="ctr">
              <a:solidFill>
                <a:srgbClr val="AB1A8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HelvNeue Light for IBM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400800" y="2819400"/>
              <a:ext cx="2667000" cy="6804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>
                  <a:latin typeface="Courier New" pitchFamily="49" charset="0"/>
                  <a:cs typeface="Courier New" pitchFamily="49" charset="0"/>
                </a:rPr>
                <a:t>/* chain </a:t>
              </a:r>
              <a:r>
                <a:rPr lang="en-US" sz="1200" b="1" dirty="0" err="1" smtClean="0">
                  <a:latin typeface="Courier New" pitchFamily="49" charset="0"/>
                  <a:cs typeface="Courier New" pitchFamily="49" charset="0"/>
                </a:rPr>
                <a:t>validators</a:t>
              </a:r>
              <a:r>
                <a:rPr lang="en-US" sz="1200" b="1" dirty="0" smtClean="0">
                  <a:latin typeface="Courier New" pitchFamily="49" charset="0"/>
                  <a:cs typeface="Courier New" pitchFamily="49" charset="0"/>
                </a:rPr>
                <a:t> */</a:t>
              </a:r>
            </a:p>
            <a:p>
              <a:pPr algn="ctr"/>
              <a:r>
                <a:rPr lang="en-US" sz="1100" dirty="0" err="1" smtClean="0">
                  <a:latin typeface="Courier New" pitchFamily="49" charset="0"/>
                  <a:cs typeface="Courier New" pitchFamily="49" charset="0"/>
                </a:rPr>
                <a:t>msg</a:t>
              </a:r>
              <a:r>
                <a:rPr lang="en-US" sz="1100" b="1" baseline="-25000" dirty="0" err="1" smtClean="0">
                  <a:solidFill>
                    <a:srgbClr val="AB1A86"/>
                  </a:solidFill>
                  <a:latin typeface="Courier New" pitchFamily="49" charset="0"/>
                  <a:cs typeface="Courier New" pitchFamily="49" charset="0"/>
                </a:rPr>
                <a:t>C</a:t>
              </a:r>
              <a:r>
                <a:rPr lang="en-US" sz="1100" dirty="0" smtClean="0">
                  <a:latin typeface="Courier New" pitchFamily="49" charset="0"/>
                  <a:cs typeface="Courier New" pitchFamily="49" charset="0"/>
                </a:rPr>
                <a:t>=[(“</a:t>
              </a:r>
              <a:r>
                <a:rPr lang="en-US" sz="1100" dirty="0" err="1" smtClean="0">
                  <a:latin typeface="Courier New" pitchFamily="49" charset="0"/>
                  <a:cs typeface="Courier New" pitchFamily="49" charset="0"/>
                </a:rPr>
                <a:t>inv”,</a:t>
              </a:r>
              <a:r>
                <a:rPr lang="en-US" sz="1100" b="1" dirty="0" err="1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K</a:t>
              </a:r>
              <a:r>
                <a:rPr lang="en-US" sz="1100" b="1" baseline="-25000" dirty="0" err="1" smtClean="0">
                  <a:solidFill>
                    <a:srgbClr val="1571C5"/>
                  </a:solidFill>
                  <a:latin typeface="Courier New" pitchFamily="49" charset="0"/>
                  <a:cs typeface="Courier New" pitchFamily="49" charset="0"/>
                </a:rPr>
                <a:t>I</a:t>
              </a:r>
              <a:r>
                <a:rPr lang="en-US" sz="1100" dirty="0" smtClean="0">
                  <a:latin typeface="Courier New" pitchFamily="49" charset="0"/>
                  <a:cs typeface="Courier New" pitchFamily="49" charset="0"/>
                </a:rPr>
                <a:t>)</a:t>
              </a:r>
              <a:r>
                <a:rPr lang="en-US" sz="1100" b="1" dirty="0" smtClean="0">
                  <a:latin typeface="Courier New" pitchFamily="49" charset="0"/>
                  <a:cs typeface="Courier New" pitchFamily="49" charset="0"/>
                </a:rPr>
                <a:t>]</a:t>
              </a:r>
              <a:r>
                <a:rPr lang="en-US" sz="1100" b="1" baseline="-25000" dirty="0" smtClean="0">
                  <a:solidFill>
                    <a:srgbClr val="0070C0"/>
                  </a:solidFill>
                  <a:latin typeface="Courier New" pitchFamily="49" charset="0"/>
                  <a:cs typeface="Courier New" pitchFamily="49" charset="0"/>
                </a:rPr>
                <a:t>PK</a:t>
              </a:r>
              <a:r>
                <a:rPr lang="en-US" sz="1100" b="1" baseline="-40000" dirty="0" smtClean="0">
                  <a:solidFill>
                    <a:srgbClr val="0070C0"/>
                  </a:solidFill>
                  <a:latin typeface="Courier New" pitchFamily="49" charset="0"/>
                  <a:cs typeface="Courier New" pitchFamily="49" charset="0"/>
                </a:rPr>
                <a:t>C</a:t>
              </a:r>
            </a:p>
            <a:p>
              <a:pPr algn="ctr"/>
              <a:endParaRPr lang="en-US" sz="11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10" name="Rectangle 9"/>
          <p:cNvSpPr/>
          <p:nvPr/>
        </p:nvSpPr>
        <p:spPr bwMode="auto">
          <a:xfrm>
            <a:off x="3177049" y="1639272"/>
            <a:ext cx="2583754" cy="1408728"/>
          </a:xfrm>
          <a:prstGeom prst="rect">
            <a:avLst/>
          </a:prstGeom>
          <a:noFill/>
          <a:ln w="25400" cap="flat" cmpd="sng" algn="ctr">
            <a:solidFill>
              <a:srgbClr val="1571C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1571C5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93486" y="1600200"/>
            <a:ext cx="235088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code-info */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[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invoke-code-function,</a:t>
            </a:r>
          </a:p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function-</a:t>
            </a:r>
            <a:r>
              <a:rPr lang="en-US" sz="11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code-metadata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hash(</a:t>
            </a:r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’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),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100" b="1" baseline="1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1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45000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I</a:t>
            </a:r>
            <a:endParaRPr lang="en-US" sz="1100" b="1" baseline="-25000" dirty="0" smtClean="0">
              <a:solidFill>
                <a:srgbClr val="1571C5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800" y="1676400"/>
            <a:ext cx="213360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general info */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chainID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Type-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InvocTrans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100" b="1" dirty="0" err="1" smtClean="0">
                <a:latin typeface="Courier New" pitchFamily="49" charset="0"/>
                <a:cs typeface="Courier New" pitchFamily="49" charset="0"/>
              </a:rPr>
              <a:t>ConfLevel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, Version #)</a:t>
            </a:r>
          </a:p>
          <a:p>
            <a:r>
              <a:rPr lang="en-US" sz="1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Nonce</a:t>
            </a:r>
          </a:p>
          <a:p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Creator:</a:t>
            </a:r>
            <a:r>
              <a:rPr lang="en-US" sz="1100" b="1" dirty="0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uc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code-name</a:t>
            </a:r>
            <a:r>
              <a:rPr lang="en-US" sz="1100" b="1" dirty="0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err="1" smtClean="0">
                <a:solidFill>
                  <a:srgbClr val="AB1A86"/>
                </a:solidFill>
                <a:latin typeface="Courier New" pitchFamily="49" charset="0"/>
                <a:cs typeface="Courier New" pitchFamily="49" charset="0"/>
              </a:rPr>
              <a:t>PKchain</a:t>
            </a:r>
            <a:endParaRPr lang="en-US" sz="1100" b="1" dirty="0" smtClean="0">
              <a:solidFill>
                <a:srgbClr val="AB1A86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20987" y="1640945"/>
            <a:ext cx="2514600" cy="1407055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B0DA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04800" y="1524001"/>
            <a:ext cx="8534400" cy="2209800"/>
          </a:xfrm>
          <a:prstGeom prst="rect">
            <a:avLst/>
          </a:prstGeom>
          <a:noFill/>
          <a:ln w="25400" cap="flat" cmpd="sng" algn="ctr">
            <a:solidFill>
              <a:srgbClr val="8CC63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8CC63F"/>
              </a:solidFill>
              <a:effectLst/>
              <a:latin typeface="HelvNeue Light for IBM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52600" y="3426023"/>
            <a:ext cx="2743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’ – </a:t>
            </a:r>
            <a:r>
              <a:rPr lang="en-US" sz="14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Sig</a:t>
            </a:r>
            <a:r>
              <a:rPr lang="en-US" sz="1400" b="1" baseline="-25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4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400" b="1" baseline="-400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’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(*)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6" name="Straight Arrow Connector 15"/>
          <p:cNvCxnSpPr>
            <a:endCxn id="6" idx="2"/>
          </p:cNvCxnSpPr>
          <p:nvPr/>
        </p:nvCxnSpPr>
        <p:spPr>
          <a:xfrm flipV="1">
            <a:off x="3962400" y="3429001"/>
            <a:ext cx="609600" cy="152400"/>
          </a:xfrm>
          <a:prstGeom prst="straightConnector1">
            <a:avLst/>
          </a:prstGeom>
          <a:ln w="25400">
            <a:solidFill>
              <a:srgbClr val="92D05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943600" y="2209800"/>
            <a:ext cx="2514600" cy="446276"/>
          </a:xfrm>
          <a:prstGeom prst="rect">
            <a:avLst/>
          </a:prstGeom>
          <a:ln w="254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contract users */</a:t>
            </a:r>
            <a:endParaRPr lang="en-US" sz="1100" b="1" baseline="-40000" dirty="0" smtClean="0">
              <a:solidFill>
                <a:srgbClr val="FDB813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Tcert</a:t>
            </a:r>
            <a:r>
              <a:rPr lang="en-US" sz="1100" b="1" baseline="-40000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100" b="1" dirty="0" err="1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’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:msg</a:t>
            </a:r>
            <a:r>
              <a:rPr lang="en-US" sz="1100" b="1" baseline="-25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u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=[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“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inv”,</a:t>
            </a:r>
            <a:r>
              <a:rPr lang="en-US" sz="1100" b="1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100" b="1" baseline="-25000" dirty="0" err="1" smtClean="0">
                <a:solidFill>
                  <a:srgbClr val="1571C5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100" b="1" baseline="-25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epk</a:t>
            </a:r>
            <a:r>
              <a:rPr lang="en-US" sz="1100" b="1" baseline="-40000" dirty="0" err="1" smtClean="0">
                <a:solidFill>
                  <a:srgbClr val="FDB813"/>
                </a:solidFill>
                <a:latin typeface="Courier New" pitchFamily="49" charset="0"/>
                <a:cs typeface="Courier New" pitchFamily="49" charset="0"/>
              </a:rPr>
              <a:t>u</a:t>
            </a:r>
            <a:endParaRPr lang="en-US" sz="11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3600" y="2743200"/>
            <a:ext cx="2514600" cy="615553"/>
          </a:xfrm>
          <a:prstGeom prst="rect">
            <a:avLst/>
          </a:prstGeom>
          <a:ln w="254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/*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tx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-metadata */</a:t>
            </a:r>
            <a:endParaRPr lang="en-US" sz="1100" b="1" baseline="-40000" dirty="0" smtClean="0">
              <a:solidFill>
                <a:srgbClr val="FDB813"/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Metadata provided by the invoker-application</a:t>
            </a:r>
            <a:endParaRPr lang="en-US" sz="1100" b="1" baseline="-40000" dirty="0" smtClean="0">
              <a:solidFill>
                <a:srgbClr val="FDB813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662</Words>
  <Application>Microsoft Office PowerPoint</Application>
  <PresentationFormat>On-screen Show (4:3)</PresentationFormat>
  <Paragraphs>187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Key derivation (validator side)</vt:lpstr>
      <vt:lpstr>Deployment Transaction params: code-metadata, code-functions,code-name</vt:lpstr>
      <vt:lpstr>Invocation Transaction params: code-name, invoke-code-function, function-agrs, (Tcertu)</vt:lpstr>
      <vt:lpstr>Deployment Transaction  params: code-metadata, code-functions,code-name, tx-metadata, contract-user-prefs</vt:lpstr>
      <vt:lpstr>Invocation Transaction params: code-name,invoke-code-function,function-args, tx-metadata, [Tcertu’, Tcertu]</vt:lpstr>
    </vt:vector>
  </TitlesOfParts>
  <Company>IBM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Elli Androulaki</dc:creator>
  <cp:lastModifiedBy>Elli Androulaki</cp:lastModifiedBy>
  <cp:revision>21</cp:revision>
  <dcterms:created xsi:type="dcterms:W3CDTF">2016-01-20T20:17:53Z</dcterms:created>
  <dcterms:modified xsi:type="dcterms:W3CDTF">2016-01-21T16:45:44Z</dcterms:modified>
</cp:coreProperties>
</file>