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4351F-07F0-45CD-8DDD-EAD1182571F8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3B1C-75A5-48D5-AE5A-624EBCCACE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Deployment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Transaction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functions,code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-name,</a:t>
            </a:r>
            <a:b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-metadata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838200" y="1297474"/>
            <a:ext cx="6096000" cy="2588726"/>
          </a:xfrm>
          <a:prstGeom prst="rect">
            <a:avLst/>
          </a:prstGeom>
          <a:noFill/>
          <a:ln w="254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3276600" y="2509453"/>
            <a:ext cx="3581400" cy="1300547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DA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276600" y="2744228"/>
            <a:ext cx="350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-metadata */</a:t>
            </a:r>
          </a:p>
          <a:p>
            <a:pPr algn="ctr"/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{can be the same info as the payload encrypted with user-keys}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3276600" y="1351175"/>
            <a:ext cx="3581400" cy="1099278"/>
          </a:xfrm>
          <a:prstGeom prst="rect">
            <a:avLst/>
          </a:prstGeom>
          <a:noFill/>
          <a:ln w="25400" cap="flat" cmpd="sng" algn="ctr">
            <a:solidFill>
              <a:srgbClr val="AB1A8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429000" y="1339122"/>
            <a:ext cx="3352800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chain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validators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*/</a:t>
            </a:r>
          </a:p>
          <a:p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V</a:t>
            </a:r>
            <a:r>
              <a:rPr lang="en-US" sz="1100" b="1" baseline="-25000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=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100" b="1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chaincode”,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40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Chain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||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),(“code-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state”,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40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81960" y="2513395"/>
            <a:ext cx="2274680" cy="1461939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code-info */</a:t>
            </a:r>
            <a:endParaRPr lang="en-US" sz="1100" b="1" baseline="-45000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</a:t>
            </a:r>
            <a:r>
              <a:rPr lang="en-US" sz="11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,Sig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uA</a:t>
            </a:r>
            <a:r>
              <a:rPr lang="en-US" sz="11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(*)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4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code-name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,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code-metadata,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,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uA</a:t>
            </a:r>
            <a:r>
              <a:rPr lang="en-US" sz="11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4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endParaRPr lang="en-US" sz="1100" b="1" baseline="-25000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76300" y="1315016"/>
            <a:ext cx="2286000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general-info */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chainID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Type-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DeplTrans</a:t>
            </a:r>
            <a:endParaRPr lang="en-US" sz="11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ConfLevel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, Version #)</a:t>
            </a:r>
          </a:p>
          <a:p>
            <a:r>
              <a:rPr lang="en-US" sz="1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Nonce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creator: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uA</a:t>
            </a:r>
            <a:endParaRPr lang="en-US" sz="11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534400" cy="1447800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:a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way to identify the reference deployment transaction</a:t>
            </a:r>
          </a:p>
          <a:p>
            <a:pPr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ode	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:the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code itself</a:t>
            </a:r>
          </a:p>
          <a:p>
            <a:pPr lvl="0"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 metadata the application can provide the code</a:t>
            </a:r>
          </a:p>
          <a:p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-metadata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:application-metadata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included in the transaction, and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passed 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to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the application at execution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time</a:t>
            </a:r>
            <a:endParaRPr lang="en-US" sz="1400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</a:t>
            </a:r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4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,</a:t>
            </a:r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SK</a:t>
            </a:r>
            <a:r>
              <a:rPr lang="en-US" sz="14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)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: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contract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key pair to pass to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validators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(auditing)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for 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	reading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the chain-code related info (code, headers, state)</a:t>
            </a:r>
            <a:endParaRPr lang="en-US" sz="14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S/C</a:t>
            </a:r>
            <a:r>
              <a:rPr lang="en-US" sz="14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:key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to encrypt state/content of the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code</a:t>
            </a:r>
          </a:p>
          <a:p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3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ur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)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:signature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of the plaintext of transaction using </a:t>
            </a: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baseline="-3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Nonce</a:t>
            </a:r>
            <a:r>
              <a:rPr lang="en-US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: (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random) number added to avoid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replay-attacks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908194" y="1351175"/>
            <a:ext cx="2222213" cy="1099278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DA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762000" y="1219200"/>
            <a:ext cx="7543800" cy="2743200"/>
          </a:xfrm>
          <a:prstGeom prst="rect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010400" y="1915180"/>
            <a:ext cx="152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61" name="Straight Arrow Connector 60"/>
          <p:cNvCxnSpPr>
            <a:endCxn id="30" idx="3"/>
          </p:cNvCxnSpPr>
          <p:nvPr/>
        </p:nvCxnSpPr>
        <p:spPr>
          <a:xfrm flipH="1">
            <a:off x="6934200" y="2286000"/>
            <a:ext cx="1219200" cy="305837"/>
          </a:xfrm>
          <a:prstGeom prst="straightConnector1">
            <a:avLst/>
          </a:prstGeom>
          <a:ln w="25400">
            <a:solidFill>
              <a:srgbClr val="92D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Invocation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Transaction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code-metadata, </a:t>
            </a:r>
            <a:b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invoke-code-function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function-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-metadata</a:t>
            </a:r>
            <a:endParaRPr lang="en-US" sz="2000" dirty="0"/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457200" y="4572000"/>
            <a:ext cx="8305800" cy="152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baseline="-3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A random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of the invoker </a:t>
            </a: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r</a:t>
            </a:r>
            <a:endParaRPr kumimoji="0" lang="en-US" sz="14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a way to identify the reference deployment transaction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invoke-code-function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the name of the function to be invoked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function-</a:t>
            </a:r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arguments of the invoked function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3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ur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signature of the plaintext of transaction using </a:t>
            </a: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baseline="-3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3" name="Group 27"/>
          <p:cNvGrpSpPr/>
          <p:nvPr/>
        </p:nvGrpSpPr>
        <p:grpSpPr>
          <a:xfrm>
            <a:off x="1219200" y="1752600"/>
            <a:ext cx="6705600" cy="2438400"/>
            <a:chOff x="304800" y="1447800"/>
            <a:chExt cx="6705600" cy="2438400"/>
          </a:xfrm>
        </p:grpSpPr>
        <p:sp>
          <p:nvSpPr>
            <p:cNvPr id="38" name="Rectangle 37"/>
            <p:cNvSpPr/>
            <p:nvPr/>
          </p:nvSpPr>
          <p:spPr bwMode="auto">
            <a:xfrm>
              <a:off x="381000" y="1524000"/>
              <a:ext cx="5105400" cy="2286000"/>
            </a:xfrm>
            <a:prstGeom prst="rect">
              <a:avLst/>
            </a:prstGeom>
            <a:noFill/>
            <a:ln w="25400" cap="flat" cmpd="sng" algn="ctr">
              <a:solidFill>
                <a:srgbClr val="FFC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CC63F"/>
                </a:solidFill>
                <a:effectLst/>
                <a:latin typeface="HelvNeue Light for IBM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743200" y="3276600"/>
              <a:ext cx="2590800" cy="446276"/>
            </a:xfrm>
            <a:prstGeom prst="rect">
              <a:avLst/>
            </a:prstGeom>
            <a:ln w="25400">
              <a:solidFill>
                <a:srgbClr val="B02AA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/* chain </a:t>
              </a:r>
              <a:r>
                <a:rPr lang="en-US" sz="1200" b="1" dirty="0" err="1" smtClean="0">
                  <a:latin typeface="Courier New" pitchFamily="49" charset="0"/>
                  <a:cs typeface="Courier New" pitchFamily="49" charset="0"/>
                </a:rPr>
                <a:t>validators</a:t>
              </a:r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 */</a:t>
              </a:r>
            </a:p>
            <a:p>
              <a:pPr algn="ctr"/>
              <a:r>
                <a:rPr lang="en-US" sz="1100" dirty="0" err="1" smtClean="0">
                  <a:latin typeface="Courier New" pitchFamily="49" charset="0"/>
                  <a:cs typeface="Courier New" pitchFamily="49" charset="0"/>
                </a:rPr>
                <a:t>msg</a:t>
              </a:r>
              <a:r>
                <a:rPr lang="en-US" sz="1100" b="1" baseline="-25000" dirty="0" err="1" smtClean="0">
                  <a:solidFill>
                    <a:srgbClr val="AB1A86"/>
                  </a:solidFill>
                  <a:latin typeface="Courier New" pitchFamily="49" charset="0"/>
                  <a:cs typeface="Courier New" pitchFamily="49" charset="0"/>
                </a:rPr>
                <a:t>C</a:t>
              </a:r>
              <a:r>
                <a:rPr lang="en-US" sz="1100" dirty="0" smtClean="0">
                  <a:latin typeface="Courier New" pitchFamily="49" charset="0"/>
                  <a:cs typeface="Courier New" pitchFamily="49" charset="0"/>
                </a:rPr>
                <a:t>=[(“</a:t>
              </a:r>
              <a:r>
                <a:rPr lang="en-US" sz="1100" dirty="0" err="1" smtClean="0">
                  <a:latin typeface="Courier New" pitchFamily="49" charset="0"/>
                  <a:cs typeface="Courier New" pitchFamily="49" charset="0"/>
                </a:rPr>
                <a:t>inv”,</a:t>
              </a:r>
              <a:r>
                <a:rPr lang="en-US" sz="1100" b="1" dirty="0" err="1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K</a:t>
              </a:r>
              <a:r>
                <a:rPr lang="en-US" sz="1100" b="1" baseline="-25000" dirty="0" err="1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I</a:t>
              </a:r>
              <a:r>
                <a:rPr lang="en-US" sz="1100" dirty="0" smtClean="0">
                  <a:latin typeface="Courier New" pitchFamily="49" charset="0"/>
                  <a:cs typeface="Courier New" pitchFamily="49" charset="0"/>
                </a:rPr>
                <a:t>)</a:t>
              </a:r>
              <a:r>
                <a:rPr lang="en-US" sz="1100" b="1" dirty="0" smtClean="0">
                  <a:latin typeface="Courier New" pitchFamily="49" charset="0"/>
                  <a:cs typeface="Courier New" pitchFamily="49" charset="0"/>
                </a:rPr>
                <a:t>]</a:t>
              </a:r>
              <a:r>
                <a:rPr lang="en-US" sz="1100" b="1" baseline="-25000" dirty="0" smtClean="0">
                  <a:solidFill>
                    <a:srgbClr val="0070C0"/>
                  </a:solidFill>
                  <a:latin typeface="Courier New" pitchFamily="49" charset="0"/>
                  <a:cs typeface="Courier New" pitchFamily="49" charset="0"/>
                </a:rPr>
                <a:t>PK</a:t>
              </a:r>
              <a:r>
                <a:rPr lang="en-US" sz="1100" b="1" baseline="-40000" dirty="0" smtClean="0">
                  <a:solidFill>
                    <a:srgbClr val="0070C0"/>
                  </a:solidFill>
                  <a:latin typeface="Courier New" pitchFamily="49" charset="0"/>
                  <a:cs typeface="Courier New" pitchFamily="49" charset="0"/>
                </a:rPr>
                <a:t>C</a:t>
              </a:r>
              <a:endParaRPr lang="en-US" sz="1100" b="1" baseline="-40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743200" y="1600200"/>
              <a:ext cx="2573914" cy="1631216"/>
            </a:xfrm>
            <a:prstGeom prst="rect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/* code-info */</a:t>
              </a:r>
            </a:p>
            <a:p>
              <a:r>
                <a:rPr lang="en-US" sz="1100" b="1" dirty="0" smtClean="0">
                  <a:solidFill>
                    <a:srgbClr val="AB1A86"/>
                  </a:solidFill>
                  <a:latin typeface="Courier New" pitchFamily="49" charset="0"/>
                  <a:cs typeface="Courier New" pitchFamily="49" charset="0"/>
                </a:rPr>
                <a:t>[ </a:t>
              </a:r>
              <a:r>
                <a:rPr lang="en-US" sz="1100" b="1" dirty="0" smtClean="0">
                  <a:solidFill>
                    <a:schemeClr val="accent1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code-name </a:t>
              </a:r>
              <a:r>
                <a:rPr lang="en-US" sz="1100" b="1" dirty="0" smtClean="0">
                  <a:solidFill>
                    <a:srgbClr val="AB1A86"/>
                  </a:solidFill>
                  <a:latin typeface="Courier New" pitchFamily="49" charset="0"/>
                  <a:cs typeface="Courier New" pitchFamily="49" charset="0"/>
                </a:rPr>
                <a:t>]</a:t>
              </a:r>
              <a:r>
                <a:rPr lang="en-US" sz="1100" b="1" baseline="-25000" dirty="0" err="1" smtClean="0">
                  <a:solidFill>
                    <a:srgbClr val="AB1A86"/>
                  </a:solidFill>
                  <a:latin typeface="Courier New" pitchFamily="49" charset="0"/>
                  <a:cs typeface="Courier New" pitchFamily="49" charset="0"/>
                </a:rPr>
                <a:t>PKchain</a:t>
              </a:r>
              <a:endPara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endParaRPr>
            </a:p>
            <a:p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[</a:t>
              </a:r>
            </a:p>
            <a:p>
              <a:r>
                <a:rPr lang="en-US" sz="1100" b="1" dirty="0" smtClean="0">
                  <a:solidFill>
                    <a:schemeClr val="accent1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  code-name</a:t>
              </a:r>
              <a:r>
                <a:rPr lang="en-US" sz="1100" b="1" dirty="0" smtClean="0">
                  <a:solidFill>
                    <a:schemeClr val="accent1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,</a:t>
              </a:r>
              <a:endPara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endParaRPr>
            </a:p>
            <a:p>
              <a:r>
                <a:rPr lang="en-US" sz="1100" b="1" dirty="0" smtClean="0">
                  <a:solidFill>
                    <a:schemeClr val="accent1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  code-metadata</a:t>
              </a:r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,</a:t>
              </a:r>
              <a:endPara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endParaRPr>
            </a:p>
            <a:p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  </a:t>
              </a:r>
              <a:r>
                <a:rPr lang="en-US" sz="1100" b="1" dirty="0" smtClean="0">
                  <a:solidFill>
                    <a:schemeClr val="accent1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invoke-code-function,</a:t>
              </a:r>
            </a:p>
            <a:p>
              <a:r>
                <a:rPr lang="en-US" sz="1100" b="1" dirty="0" smtClean="0">
                  <a:solidFill>
                    <a:schemeClr val="accent1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  function-</a:t>
              </a:r>
              <a:r>
                <a:rPr lang="en-US" sz="1100" b="1" dirty="0" err="1" smtClean="0">
                  <a:solidFill>
                    <a:schemeClr val="accent1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args</a:t>
              </a:r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,</a:t>
              </a:r>
            </a:p>
            <a:p>
              <a:r>
                <a:rPr lang="en-US" sz="1100" b="1" dirty="0" err="1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Sig</a:t>
              </a:r>
              <a:r>
                <a:rPr lang="en-US" sz="1100" b="1" baseline="-25000" dirty="0" err="1" smtClean="0">
                  <a:solidFill>
                    <a:srgbClr val="FFC000"/>
                  </a:solidFill>
                  <a:latin typeface="Courier New" pitchFamily="49" charset="0"/>
                  <a:cs typeface="Courier New" pitchFamily="49" charset="0"/>
                </a:rPr>
                <a:t>TCert</a:t>
              </a:r>
              <a:r>
                <a:rPr lang="en-US" sz="1100" b="1" baseline="-35000" dirty="0" err="1" smtClean="0">
                  <a:solidFill>
                    <a:srgbClr val="FFC000"/>
                  </a:solidFill>
                  <a:latin typeface="Courier New" pitchFamily="49" charset="0"/>
                  <a:cs typeface="Courier New" pitchFamily="49" charset="0"/>
                </a:rPr>
                <a:t>ur</a:t>
              </a:r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(</a:t>
              </a:r>
              <a:r>
                <a:rPr lang="en-US" sz="1100" b="1" dirty="0" smtClean="0">
                  <a:solidFill>
                    <a:srgbClr val="FFC000"/>
                  </a:solidFill>
                  <a:latin typeface="Courier New" pitchFamily="49" charset="0"/>
                  <a:cs typeface="Courier New" pitchFamily="49" charset="0"/>
                </a:rPr>
                <a:t>*</a:t>
              </a:r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)</a:t>
              </a:r>
              <a:endPara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endParaRPr>
            </a:p>
            <a:p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]</a:t>
              </a:r>
              <a:r>
                <a:rPr lang="en-US" sz="1100" b="1" baseline="-25000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K</a:t>
              </a:r>
              <a:r>
                <a:rPr lang="en-US" sz="1100" b="1" baseline="-45000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I</a:t>
              </a:r>
              <a:endPara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33400" y="1600200"/>
              <a:ext cx="2133600" cy="1123384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/* general info */</a:t>
              </a:r>
              <a:endParaRPr lang="en-US" sz="1100" b="1" dirty="0" smtClean="0">
                <a:latin typeface="Courier New" pitchFamily="49" charset="0"/>
                <a:cs typeface="Courier New" pitchFamily="49" charset="0"/>
              </a:endParaRPr>
            </a:p>
            <a:p>
              <a:r>
                <a:rPr lang="en-US" sz="1100" b="1" dirty="0" err="1" smtClean="0">
                  <a:latin typeface="Courier New" pitchFamily="49" charset="0"/>
                  <a:cs typeface="Courier New" pitchFamily="49" charset="0"/>
                </a:rPr>
                <a:t>chainID</a:t>
              </a:r>
              <a:r>
                <a:rPr lang="en-US" sz="1100" b="1" dirty="0" smtClean="0">
                  <a:latin typeface="Courier New" pitchFamily="49" charset="0"/>
                  <a:cs typeface="Courier New" pitchFamily="49" charset="0"/>
                </a:rPr>
                <a:t> </a:t>
              </a:r>
            </a:p>
            <a:p>
              <a:r>
                <a:rPr lang="en-US" sz="1100" b="1" dirty="0" smtClean="0">
                  <a:latin typeface="Courier New" pitchFamily="49" charset="0"/>
                  <a:cs typeface="Courier New" pitchFamily="49" charset="0"/>
                </a:rPr>
                <a:t>Type-</a:t>
              </a:r>
              <a:r>
                <a:rPr lang="en-US" sz="1100" b="1" dirty="0" err="1" smtClean="0">
                  <a:latin typeface="Courier New" pitchFamily="49" charset="0"/>
                  <a:cs typeface="Courier New" pitchFamily="49" charset="0"/>
                </a:rPr>
                <a:t>InvocTx</a:t>
              </a:r>
              <a:endParaRPr lang="en-US" sz="1100" b="1" dirty="0" smtClean="0">
                <a:latin typeface="Courier New" pitchFamily="49" charset="0"/>
                <a:cs typeface="Courier New" pitchFamily="49" charset="0"/>
              </a:endParaRPr>
            </a:p>
            <a:p>
              <a:r>
                <a:rPr lang="en-US" sz="1100" b="1" dirty="0" smtClean="0">
                  <a:latin typeface="Courier New" pitchFamily="49" charset="0"/>
                  <a:cs typeface="Courier New" pitchFamily="49" charset="0"/>
                </a:rPr>
                <a:t>(</a:t>
              </a:r>
              <a:r>
                <a:rPr lang="en-US" sz="1100" b="1" dirty="0" err="1" smtClean="0">
                  <a:latin typeface="Courier New" pitchFamily="49" charset="0"/>
                  <a:cs typeface="Courier New" pitchFamily="49" charset="0"/>
                </a:rPr>
                <a:t>ConfLevel</a:t>
              </a:r>
              <a:r>
                <a:rPr lang="en-US" sz="1100" b="1" dirty="0" smtClean="0">
                  <a:latin typeface="Courier New" pitchFamily="49" charset="0"/>
                  <a:cs typeface="Courier New" pitchFamily="49" charset="0"/>
                </a:rPr>
                <a:t>, Version #)</a:t>
              </a:r>
            </a:p>
            <a:p>
              <a:r>
                <a:rPr lang="en-US" sz="1100" b="1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Nonce</a:t>
              </a:r>
            </a:p>
            <a:p>
              <a:r>
                <a:rPr lang="en-US" sz="1100" b="1" dirty="0" smtClean="0">
                  <a:latin typeface="Courier New" pitchFamily="49" charset="0"/>
                  <a:cs typeface="Courier New" pitchFamily="49" charset="0"/>
                </a:rPr>
                <a:t>Creator:</a:t>
              </a:r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1100" b="1" dirty="0" err="1" smtClean="0">
                  <a:solidFill>
                    <a:srgbClr val="FFC000"/>
                  </a:solidFill>
                  <a:latin typeface="Courier New" pitchFamily="49" charset="0"/>
                  <a:cs typeface="Courier New" pitchFamily="49" charset="0"/>
                </a:rPr>
                <a:t>Tcert</a:t>
              </a:r>
              <a:r>
                <a:rPr lang="en-US" sz="1100" b="1" baseline="-40000" dirty="0" err="1" smtClean="0">
                  <a:solidFill>
                    <a:srgbClr val="FFC000"/>
                  </a:solidFill>
                  <a:latin typeface="Courier New" pitchFamily="49" charset="0"/>
                  <a:cs typeface="Courier New" pitchFamily="49" charset="0"/>
                </a:rPr>
                <a:t>ur</a:t>
              </a:r>
              <a:endParaRPr lang="en-US" sz="1100" b="1" dirty="0" smtClean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304800" y="1447800"/>
              <a:ext cx="6477000" cy="2438400"/>
            </a:xfrm>
            <a:prstGeom prst="rect">
              <a:avLst/>
            </a:prstGeom>
            <a:noFill/>
            <a:ln w="254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CC63F"/>
                </a:solidFill>
                <a:effectLst/>
                <a:latin typeface="HelvNeue Light for IBM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638800" y="1524000"/>
              <a:ext cx="13716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err="1" smtClean="0">
                  <a:solidFill>
                    <a:srgbClr val="FFC000"/>
                  </a:solidFill>
                  <a:latin typeface="Courier New" pitchFamily="49" charset="0"/>
                  <a:cs typeface="Courier New" pitchFamily="49" charset="0"/>
                </a:rPr>
                <a:t>Sig</a:t>
              </a:r>
              <a:r>
                <a:rPr lang="en-US" sz="1400" b="1" baseline="-25000" dirty="0" err="1" smtClean="0">
                  <a:solidFill>
                    <a:srgbClr val="FFC000"/>
                  </a:solidFill>
                  <a:latin typeface="Courier New" pitchFamily="49" charset="0"/>
                  <a:cs typeface="Courier New" pitchFamily="49" charset="0"/>
                </a:rPr>
                <a:t>TCert</a:t>
              </a:r>
              <a:r>
                <a:rPr lang="en-US" sz="1400" b="1" baseline="-40000" dirty="0" err="1" smtClean="0">
                  <a:solidFill>
                    <a:srgbClr val="FFC000"/>
                  </a:solidFill>
                  <a:latin typeface="Courier New" pitchFamily="49" charset="0"/>
                  <a:cs typeface="Courier New" pitchFamily="49" charset="0"/>
                </a:rPr>
                <a:t>ur</a:t>
              </a:r>
              <a:r>
                <a:rPr lang="en-US" sz="1400" b="1" dirty="0" smtClean="0">
                  <a:latin typeface="Courier New" pitchFamily="49" charset="0"/>
                  <a:cs typeface="Courier New" pitchFamily="49" charset="0"/>
                </a:rPr>
                <a:t>(*)</a:t>
              </a:r>
              <a:endParaRPr lang="en-US" sz="1100" dirty="0"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55" name="Straight Arrow Connector 54"/>
            <p:cNvCxnSpPr>
              <a:endCxn id="38" idx="3"/>
            </p:cNvCxnSpPr>
            <p:nvPr/>
          </p:nvCxnSpPr>
          <p:spPr>
            <a:xfrm flipH="1">
              <a:off x="5486400" y="1676400"/>
              <a:ext cx="1143000" cy="990600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533400" y="3107323"/>
              <a:ext cx="2133600" cy="615553"/>
            </a:xfrm>
            <a:prstGeom prst="rect">
              <a:avLst/>
            </a:prstGeom>
            <a:ln w="25400">
              <a:solidFill>
                <a:srgbClr val="92D05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/* </a:t>
              </a:r>
              <a:r>
                <a:rPr lang="en-US" sz="1200" b="1" dirty="0" err="1" smtClean="0">
                  <a:latin typeface="Courier New" pitchFamily="49" charset="0"/>
                  <a:cs typeface="Courier New" pitchFamily="49" charset="0"/>
                </a:rPr>
                <a:t>tx</a:t>
              </a:r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-metadata </a:t>
              </a:r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*/</a:t>
              </a:r>
              <a:endParaRPr lang="en-US" sz="1100" b="1" baseline="-40000" dirty="0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endParaRPr>
            </a:p>
            <a:p>
              <a:pPr algn="ctr"/>
              <a:r>
                <a:rPr lang="en-US" sz="1100" b="1" dirty="0" smtClean="0">
                  <a:solidFill>
                    <a:schemeClr val="tx2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Message provided by u in  </a:t>
              </a:r>
              <a:r>
                <a:rPr lang="en-US" sz="1100" b="1" dirty="0" err="1" smtClean="0">
                  <a:solidFill>
                    <a:schemeClr val="tx2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Tx</a:t>
              </a:r>
              <a:r>
                <a:rPr lang="en-US" sz="1100" b="1" dirty="0" smtClean="0">
                  <a:solidFill>
                    <a:schemeClr val="tx2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 creation</a:t>
              </a:r>
              <a:r>
                <a:rPr lang="en-US" sz="1100" b="1" dirty="0" smtClean="0">
                  <a:solidFill>
                    <a:schemeClr val="tx2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Deployment Transaction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200" dirty="0" smtClean="0"/>
              <a:t>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</a:t>
            </a: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functions,code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-name,</a:t>
            </a:r>
            <a:b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-metadata, 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contract-user-</a:t>
            </a: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prefs</a:t>
            </a:r>
            <a:endParaRPr lang="en-US" sz="22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33400" y="1521023"/>
            <a:ext cx="8382000" cy="2667000"/>
          </a:xfrm>
          <a:prstGeom prst="rect">
            <a:avLst/>
          </a:prstGeom>
          <a:noFill/>
          <a:ln w="254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9600" y="1597223"/>
            <a:ext cx="4419600" cy="1308050"/>
          </a:xfrm>
          <a:prstGeom prst="rect">
            <a:avLst/>
          </a:prstGeom>
          <a:ln w="254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contract users */</a:t>
            </a:r>
          </a:p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leveraging 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contract-user-</a:t>
            </a:r>
            <a:r>
              <a:rPr lang="en-US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prefs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*/</a:t>
            </a:r>
            <a:endParaRPr lang="en-US" sz="12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25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u1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:msg</a:t>
            </a:r>
            <a:r>
              <a:rPr lang="en-US" sz="1100" b="1" baseline="-25000" dirty="0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u1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chaincode”,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),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headr”,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H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epk</a:t>
            </a:r>
            <a:r>
              <a:rPr lang="en-US" sz="1100" b="1" baseline="-40000" dirty="0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u1</a:t>
            </a:r>
          </a:p>
          <a:p>
            <a:pPr algn="ctr"/>
            <a:r>
              <a:rPr lang="en-US" sz="11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100" b="1" dirty="0" smtClean="0">
              <a:solidFill>
                <a:srgbClr val="FDB813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um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:msg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un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chaincode”,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),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headr”,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H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epk</a:t>
            </a:r>
            <a:r>
              <a:rPr lang="en-US" sz="1100" b="1" baseline="-40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un</a:t>
            </a:r>
            <a:endParaRPr lang="en-US" sz="1100" b="1" dirty="0" smtClean="0">
              <a:solidFill>
                <a:srgbClr val="FFC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100" b="1" dirty="0" smtClean="0">
              <a:solidFill>
                <a:srgbClr val="FFC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1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chaincode”,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epk</a:t>
            </a:r>
            <a:r>
              <a:rPr lang="en-US" sz="1100" b="1" baseline="-40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uc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2988439"/>
            <a:ext cx="5486400" cy="1123384"/>
          </a:xfrm>
          <a:prstGeom prst="rect">
            <a:avLst/>
          </a:prstGeom>
          <a:ln w="25400">
            <a:solidFill>
              <a:srgbClr val="B02A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chain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validators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*/</a:t>
            </a:r>
          </a:p>
          <a:p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=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100" b="1" dirty="0" smtClean="0">
                <a:solidFill>
                  <a:srgbClr val="B02AA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chaincode”,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100" b="1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100" b="1" baseline="-25000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(*)</a:t>
            </a:r>
            <a:r>
              <a:rPr lang="en-US" sz="1100" b="1" dirty="0" smtClean="0">
                <a:solidFill>
                  <a:srgbClr val="B02AA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40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Chain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||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1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 ,(“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headr”,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H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),(“code-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state”,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100" b="1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100" b="1" baseline="-25000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(*)</a:t>
            </a:r>
            <a:r>
              <a:rPr lang="en-US" sz="11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40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" y="1597223"/>
            <a:ext cx="1676400" cy="1969770"/>
          </a:xfrm>
          <a:prstGeom prst="rect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code-info */</a:t>
            </a:r>
            <a:endParaRPr lang="en-US" sz="1100" b="1" baseline="-45000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 /*HEADERS*/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code-name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function-</a:t>
            </a:r>
            <a:r>
              <a:rPr lang="en-US" sz="11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hdrs</a:t>
            </a:r>
            <a:endParaRPr lang="en-US" sz="11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4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H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hash(HEADERS)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code-metadata,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code-functions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4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endParaRPr lang="en-US" sz="1100" b="1" baseline="-25000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62200" y="1597223"/>
            <a:ext cx="1905000" cy="112338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general-info */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chainID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Type-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DeplTrans</a:t>
            </a:r>
            <a:endParaRPr lang="en-US" sz="11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ConfVersion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#)</a:t>
            </a:r>
          </a:p>
          <a:p>
            <a:r>
              <a:rPr lang="en-US" sz="1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Nonce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creator: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endParaRPr lang="en-US" sz="11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4572000"/>
            <a:ext cx="8686800" cy="1447800"/>
          </a:xfrm>
        </p:spPr>
        <p:txBody>
          <a:bodyPr>
            <a:no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</a:t>
            </a:r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4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,</a:t>
            </a:r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SK</a:t>
            </a:r>
            <a:r>
              <a:rPr lang="en-US" sz="14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):</a:t>
            </a:r>
            <a:r>
              <a:rPr lang="en-US" sz="1400" dirty="0">
                <a:latin typeface="Courier New" pitchFamily="49" charset="0"/>
                <a:cs typeface="Courier New" pitchFamily="49" charset="0"/>
                <a:sym typeface="Wingdings" pitchFamily="2" charset="2"/>
              </a:rPr>
              <a:t>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contract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key pair to pass to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validators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(auditing) for reading the chain-code related info (code, headers, state)</a:t>
            </a:r>
            <a:endParaRPr lang="en-US" sz="14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S/C/H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	key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to encrypt state/content/headers of the code</a:t>
            </a:r>
          </a:p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code-name/id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	a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way to identify the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chaincode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function-</a:t>
            </a:r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hdrs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function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prototypes</a:t>
            </a:r>
          </a:p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code-functions: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code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of functions constituting the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chain-code</a:t>
            </a:r>
          </a:p>
          <a:p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-metadata: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	application provided metadata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81000" y="1444823"/>
            <a:ext cx="8610600" cy="3048000"/>
          </a:xfrm>
          <a:prstGeom prst="rect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19200" y="4188023"/>
            <a:ext cx="274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4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3" name="Straight Arrow Connector 12"/>
          <p:cNvCxnSpPr>
            <a:endCxn id="5" idx="2"/>
          </p:cNvCxnSpPr>
          <p:nvPr/>
        </p:nvCxnSpPr>
        <p:spPr>
          <a:xfrm flipV="1">
            <a:off x="3276600" y="4188023"/>
            <a:ext cx="1447800" cy="152400"/>
          </a:xfrm>
          <a:prstGeom prst="straightConnector1">
            <a:avLst/>
          </a:prstGeom>
          <a:ln w="127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9600" y="3668524"/>
            <a:ext cx="2648482" cy="446276"/>
          </a:xfrm>
          <a:prstGeom prst="rect">
            <a:avLst/>
          </a:prstGeom>
          <a:noFill/>
          <a:ln w="25400"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-metadata */</a:t>
            </a:r>
          </a:p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Application-provided metadata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Invocation Transaction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US" sz="2000" dirty="0" smtClean="0"/>
              <a:t>: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invoke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-code-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-metadata</a:t>
            </a:r>
            <a:endParaRPr lang="en-US" sz="2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038600"/>
            <a:ext cx="8305800" cy="2438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baseline="-25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of the invoker listed in the deployment transaction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’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A random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of the invoker 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signature on the transaction using the secret key of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TCert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a way to identify the reference deployment transaction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invoke-code-function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the name of the function to be invoked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function-</a:t>
            </a:r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arguments of the invoked function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1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signature of the plaintext of transaction using </a:t>
            </a: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State is encrypted using key 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as a base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81000" y="1600201"/>
            <a:ext cx="8382000" cy="1828800"/>
          </a:xfrm>
          <a:prstGeom prst="rect">
            <a:avLst/>
          </a:prstGeom>
          <a:noFill/>
          <a:ln w="254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grpSp>
        <p:nvGrpSpPr>
          <p:cNvPr id="2" name="Group 24"/>
          <p:cNvGrpSpPr/>
          <p:nvPr/>
        </p:nvGrpSpPr>
        <p:grpSpPr>
          <a:xfrm>
            <a:off x="5851752" y="1639273"/>
            <a:ext cx="2667000" cy="615553"/>
            <a:chOff x="6400800" y="2819400"/>
            <a:chExt cx="2667000" cy="680435"/>
          </a:xfrm>
        </p:grpSpPr>
        <p:sp>
          <p:nvSpPr>
            <p:cNvPr id="8" name="Rectangle 7"/>
            <p:cNvSpPr/>
            <p:nvPr/>
          </p:nvSpPr>
          <p:spPr bwMode="auto">
            <a:xfrm>
              <a:off x="6477000" y="2826018"/>
              <a:ext cx="2514600" cy="539814"/>
            </a:xfrm>
            <a:prstGeom prst="rect">
              <a:avLst/>
            </a:prstGeom>
            <a:noFill/>
            <a:ln w="25400" cap="flat" cmpd="sng" algn="ctr">
              <a:solidFill>
                <a:srgbClr val="AB1A8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HelvNeue Light for IBM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400800" y="2819400"/>
              <a:ext cx="2667000" cy="6804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/* chain </a:t>
              </a:r>
              <a:r>
                <a:rPr lang="en-US" sz="1200" b="1" dirty="0" err="1" smtClean="0">
                  <a:latin typeface="Courier New" pitchFamily="49" charset="0"/>
                  <a:cs typeface="Courier New" pitchFamily="49" charset="0"/>
                </a:rPr>
                <a:t>validators</a:t>
              </a:r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 */</a:t>
              </a:r>
            </a:p>
            <a:p>
              <a:pPr algn="ctr"/>
              <a:r>
                <a:rPr lang="en-US" sz="1100" dirty="0" err="1" smtClean="0">
                  <a:latin typeface="Courier New" pitchFamily="49" charset="0"/>
                  <a:cs typeface="Courier New" pitchFamily="49" charset="0"/>
                </a:rPr>
                <a:t>msg</a:t>
              </a:r>
              <a:r>
                <a:rPr lang="en-US" sz="1100" b="1" baseline="-25000" dirty="0" err="1" smtClean="0">
                  <a:solidFill>
                    <a:srgbClr val="AB1A86"/>
                  </a:solidFill>
                  <a:latin typeface="Courier New" pitchFamily="49" charset="0"/>
                  <a:cs typeface="Courier New" pitchFamily="49" charset="0"/>
                </a:rPr>
                <a:t>C</a:t>
              </a:r>
              <a:r>
                <a:rPr lang="en-US" sz="1100" dirty="0" smtClean="0">
                  <a:latin typeface="Courier New" pitchFamily="49" charset="0"/>
                  <a:cs typeface="Courier New" pitchFamily="49" charset="0"/>
                </a:rPr>
                <a:t>=[(“</a:t>
              </a:r>
              <a:r>
                <a:rPr lang="en-US" sz="1100" dirty="0" err="1" smtClean="0">
                  <a:latin typeface="Courier New" pitchFamily="49" charset="0"/>
                  <a:cs typeface="Courier New" pitchFamily="49" charset="0"/>
                </a:rPr>
                <a:t>inv”,</a:t>
              </a:r>
              <a:r>
                <a:rPr lang="en-US" sz="1100" b="1" dirty="0" err="1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K</a:t>
              </a:r>
              <a:r>
                <a:rPr lang="en-US" sz="1100" b="1" baseline="-25000" dirty="0" err="1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I</a:t>
              </a:r>
              <a:r>
                <a:rPr lang="en-US" sz="1100" dirty="0" smtClean="0">
                  <a:latin typeface="Courier New" pitchFamily="49" charset="0"/>
                  <a:cs typeface="Courier New" pitchFamily="49" charset="0"/>
                </a:rPr>
                <a:t>)</a:t>
              </a:r>
              <a:r>
                <a:rPr lang="en-US" sz="1100" b="1" dirty="0" smtClean="0">
                  <a:latin typeface="Courier New" pitchFamily="49" charset="0"/>
                  <a:cs typeface="Courier New" pitchFamily="49" charset="0"/>
                </a:rPr>
                <a:t>]</a:t>
              </a:r>
              <a:r>
                <a:rPr lang="en-US" sz="1100" b="1" baseline="-25000" dirty="0" smtClean="0">
                  <a:solidFill>
                    <a:srgbClr val="0070C0"/>
                  </a:solidFill>
                  <a:latin typeface="Courier New" pitchFamily="49" charset="0"/>
                  <a:cs typeface="Courier New" pitchFamily="49" charset="0"/>
                </a:rPr>
                <a:t>PK</a:t>
              </a:r>
              <a:r>
                <a:rPr lang="en-US" sz="1100" b="1" baseline="-40000" dirty="0" smtClean="0">
                  <a:solidFill>
                    <a:srgbClr val="0070C0"/>
                  </a:solidFill>
                  <a:latin typeface="Courier New" pitchFamily="49" charset="0"/>
                  <a:cs typeface="Courier New" pitchFamily="49" charset="0"/>
                </a:rPr>
                <a:t>C</a:t>
              </a:r>
            </a:p>
            <a:p>
              <a:pPr algn="ctr"/>
              <a:endParaRPr lang="en-US" sz="11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10" name="Rectangle 9"/>
          <p:cNvSpPr/>
          <p:nvPr/>
        </p:nvSpPr>
        <p:spPr bwMode="auto">
          <a:xfrm>
            <a:off x="3177049" y="1639272"/>
            <a:ext cx="2583754" cy="1408728"/>
          </a:xfrm>
          <a:prstGeom prst="rect">
            <a:avLst/>
          </a:prstGeom>
          <a:noFill/>
          <a:ln w="25400" cap="flat" cmpd="sng" algn="ctr">
            <a:solidFill>
              <a:srgbClr val="1571C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1571C5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93486" y="1600200"/>
            <a:ext cx="235088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code-info */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invoke-code-function,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function-</a:t>
            </a:r>
            <a:r>
              <a:rPr lang="en-US" sz="11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code-metadata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hash(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’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),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100" b="1" baseline="1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4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I</a:t>
            </a:r>
            <a:endParaRPr lang="en-US" sz="1100" b="1" baseline="-25000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800" y="1676400"/>
            <a:ext cx="21336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general info */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chainID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Type-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InvocTrans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ConfLevel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, Version #)</a:t>
            </a:r>
          </a:p>
          <a:p>
            <a:r>
              <a:rPr lang="en-US" sz="1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Nonce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Creator: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</a:t>
            </a:r>
            <a:r>
              <a:rPr lang="en-US" sz="1100" b="1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PKchain</a:t>
            </a:r>
            <a:endParaRPr lang="en-US" sz="1100" b="1" dirty="0" smtClean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20987" y="1640945"/>
            <a:ext cx="2514600" cy="1407055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DA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04800" y="1524001"/>
            <a:ext cx="8534400" cy="2209800"/>
          </a:xfrm>
          <a:prstGeom prst="rect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52600" y="3426023"/>
            <a:ext cx="274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’ – </a:t>
            </a: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’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6" name="Straight Arrow Connector 15"/>
          <p:cNvCxnSpPr>
            <a:endCxn id="6" idx="2"/>
          </p:cNvCxnSpPr>
          <p:nvPr/>
        </p:nvCxnSpPr>
        <p:spPr>
          <a:xfrm flipV="1">
            <a:off x="3962400" y="3429001"/>
            <a:ext cx="609600" cy="152400"/>
          </a:xfrm>
          <a:prstGeom prst="straightConnector1">
            <a:avLst/>
          </a:prstGeom>
          <a:ln w="25400">
            <a:solidFill>
              <a:srgbClr val="92D05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943600" y="2209800"/>
            <a:ext cx="2514600" cy="446276"/>
          </a:xfrm>
          <a:prstGeom prst="rect">
            <a:avLst/>
          </a:prstGeom>
          <a:ln w="254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contract users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*/</a:t>
            </a:r>
            <a:endParaRPr lang="en-US" sz="1100" b="1" baseline="-40000" dirty="0" smtClean="0">
              <a:solidFill>
                <a:srgbClr val="FDB813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’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:msg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=[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inv”,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epk</a:t>
            </a:r>
            <a:r>
              <a:rPr lang="en-US" sz="1100" b="1" baseline="-40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3600" y="2743200"/>
            <a:ext cx="2514600" cy="615553"/>
          </a:xfrm>
          <a:prstGeom prst="rect">
            <a:avLst/>
          </a:prstGeom>
          <a:ln w="2540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-metadata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*/</a:t>
            </a:r>
            <a:endParaRPr lang="en-US" sz="1100" b="1" baseline="-40000" dirty="0" smtClean="0">
              <a:solidFill>
                <a:srgbClr val="FDB813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Metadata provided by the invoker-application</a:t>
            </a:r>
            <a:endParaRPr lang="en-US" sz="1100" b="1" baseline="-40000" dirty="0" smtClean="0">
              <a:solidFill>
                <a:srgbClr val="FDB813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480</Words>
  <Application>Microsoft Office PowerPoint</Application>
  <PresentationFormat>On-screen Show (4:3)</PresentationFormat>
  <Paragraphs>132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Deployment Transaction params: code-metadata, code-functions,code-name, tx-metadata</vt:lpstr>
      <vt:lpstr>Invocation Transaction params: code-name, code-metadata,  invoke-code-function, function-args, tx-metadata</vt:lpstr>
      <vt:lpstr>Deployment Transaction  params: code-metadata, code-functions,code-name, tx-metadata, contract-user-prefs</vt:lpstr>
      <vt:lpstr>Invocation Transaction params: code-name,invoke-code-function,function-args, tx-metadata</vt:lpstr>
    </vt:vector>
  </TitlesOfParts>
  <Company>IBM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Deployment Transaction params: code-metadata, code-functions,code-name, tx-metadata</dc:title>
  <dc:creator>Elli Androulaki</dc:creator>
  <cp:lastModifiedBy>Elli Androulaki</cp:lastModifiedBy>
  <cp:revision>2</cp:revision>
  <dcterms:created xsi:type="dcterms:W3CDTF">2016-01-21T13:32:53Z</dcterms:created>
  <dcterms:modified xsi:type="dcterms:W3CDTF">2016-01-21T16:45:21Z</dcterms:modified>
</cp:coreProperties>
</file>