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26" d="100"/>
          <a:sy n="126" d="100"/>
        </p:scale>
        <p:origin x="-124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F4351F-07F0-45CD-8DDD-EAD1182571F8}" type="datetimeFigureOut">
              <a:rPr lang="en-US" smtClean="0"/>
              <a:t>1/21/2016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263B1C-75A5-48D5-AE5A-624EBCCACE7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Deployment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Transaction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/>
            </a:r>
            <a:br>
              <a:rPr lang="en-US" sz="2000" dirty="0" smtClean="0">
                <a:latin typeface="Courier New" pitchFamily="49" charset="0"/>
                <a:cs typeface="Courier New" pitchFamily="49" charset="0"/>
              </a:rPr>
            </a:b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params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</a:t>
            </a:r>
            <a:r>
              <a:rPr lang="en-US" sz="2000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functions,code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-name,</a:t>
            </a:r>
            <a:b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</a:b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-metadata</a:t>
            </a:r>
            <a:endParaRPr lang="en-US" sz="20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" name="Rectangle 29"/>
          <p:cNvSpPr/>
          <p:nvPr/>
        </p:nvSpPr>
        <p:spPr bwMode="auto">
          <a:xfrm>
            <a:off x="838200" y="1297474"/>
            <a:ext cx="6096000" cy="2588726"/>
          </a:xfrm>
          <a:prstGeom prst="rect">
            <a:avLst/>
          </a:prstGeom>
          <a:noFill/>
          <a:ln w="25400" cap="flat" cmpd="sng" algn="ctr">
            <a:solidFill>
              <a:srgbClr val="FFC000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31" name="Rectangle 30"/>
          <p:cNvSpPr/>
          <p:nvPr/>
        </p:nvSpPr>
        <p:spPr bwMode="auto">
          <a:xfrm>
            <a:off x="3276600" y="2509453"/>
            <a:ext cx="3581400" cy="1300547"/>
          </a:xfrm>
          <a:prstGeom prst="rect">
            <a:avLst/>
          </a:prstGeom>
          <a:noFill/>
          <a:ln w="25400" cap="flat" cmpd="sng" algn="ctr">
            <a:solidFill>
              <a:srgbClr val="92D05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00B0DA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3276600" y="2744228"/>
            <a:ext cx="35052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-metadata */</a:t>
            </a:r>
          </a:p>
          <a:p>
            <a:pPr algn="ctr"/>
            <a:endParaRPr lang="en-US" sz="1200" b="1" dirty="0" smtClean="0"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2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{can be the same info as the payload encrypted with user-keys}</a:t>
            </a:r>
          </a:p>
        </p:txBody>
      </p:sp>
      <p:sp>
        <p:nvSpPr>
          <p:cNvPr id="33" name="Rectangle 32"/>
          <p:cNvSpPr/>
          <p:nvPr/>
        </p:nvSpPr>
        <p:spPr bwMode="auto">
          <a:xfrm>
            <a:off x="3276600" y="1351175"/>
            <a:ext cx="3581400" cy="1099278"/>
          </a:xfrm>
          <a:prstGeom prst="rect">
            <a:avLst/>
          </a:prstGeom>
          <a:noFill/>
          <a:ln w="25400" cap="flat" cmpd="sng" algn="ctr">
            <a:solidFill>
              <a:srgbClr val="AB1A8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chemeClr val="accent1">
                  <a:lumMod val="75000"/>
                </a:schemeClr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34" name="Rectangle 33"/>
          <p:cNvSpPr/>
          <p:nvPr/>
        </p:nvSpPr>
        <p:spPr>
          <a:xfrm>
            <a:off x="3429000" y="1339122"/>
            <a:ext cx="3352800" cy="11233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chain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validators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 */</a:t>
            </a:r>
          </a:p>
          <a:p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msg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V</a:t>
            </a:r>
            <a:r>
              <a:rPr lang="en-US" sz="1100" b="1" baseline="-25000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* 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=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{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 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100" b="1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40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Chain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||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1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),(“code-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state”,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chemeClr val="tx2">
                    <a:lumMod val="60000"/>
                    <a:lumOff val="40000"/>
                  </a:schemeClr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400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  <p:sp>
        <p:nvSpPr>
          <p:cNvPr id="37" name="Rectangle 36"/>
          <p:cNvSpPr/>
          <p:nvPr/>
        </p:nvSpPr>
        <p:spPr>
          <a:xfrm>
            <a:off x="881960" y="2513395"/>
            <a:ext cx="2274680" cy="1461939"/>
          </a:xfrm>
          <a:prstGeom prst="rect">
            <a:avLst/>
          </a:prstGeom>
          <a:ln w="25400">
            <a:solidFill>
              <a:schemeClr val="accent1">
                <a:lumMod val="75000"/>
              </a:schemeClr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code-info */</a:t>
            </a:r>
            <a:endParaRPr lang="en-US" sz="1100" b="1" baseline="-4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</a:t>
            </a:r>
            <a:r>
              <a:rPr lang="en-US" sz="11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name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,Sig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uA</a:t>
            </a:r>
            <a:r>
              <a:rPr lang="en-US" sz="11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(*)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code-name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,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,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uA</a:t>
            </a:r>
            <a:r>
              <a:rPr lang="en-US" sz="11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endParaRPr lang="en-US" sz="1100" b="1" baseline="-2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876300" y="1315016"/>
            <a:ext cx="2286000" cy="11233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general-info */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chainID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Type-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DeplTrans</a:t>
            </a:r>
            <a:endParaRPr lang="en-US" sz="11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ConfLevel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, Version #)</a:t>
            </a:r>
          </a:p>
          <a:p>
            <a:r>
              <a:rPr lang="en-US" sz="11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Nonce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creator: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uA</a:t>
            </a:r>
            <a:endParaRPr lang="en-US" sz="1100" b="1" dirty="0" smtClean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5" name="Content Placeholder 2"/>
          <p:cNvSpPr>
            <a:spLocks noGrp="1"/>
          </p:cNvSpPr>
          <p:nvPr>
            <p:ph idx="1"/>
          </p:nvPr>
        </p:nvSpPr>
        <p:spPr>
          <a:xfrm>
            <a:off x="381000" y="4038600"/>
            <a:ext cx="8534400" cy="1447800"/>
          </a:xfrm>
        </p:spPr>
        <p:txBody>
          <a:bodyPr>
            <a:noAutofit/>
          </a:bodyPr>
          <a:lstStyle/>
          <a:p>
            <a:pPr lvl="0"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:a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way to identify the reference deployment transaction</a:t>
            </a:r>
          </a:p>
          <a:p>
            <a:pPr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ode	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:the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code itself</a:t>
            </a:r>
          </a:p>
          <a:p>
            <a:pPr lvl="0"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:(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config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) metadata the application can provide the code</a:t>
            </a:r>
          </a:p>
          <a:p>
            <a:r>
              <a:rPr lang="en-US" sz="1400" b="1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-metadata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:application-metadata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included in the transaction, and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passed </a:t>
            </a:r>
          </a:p>
          <a:p>
            <a:pPr>
              <a:buNone/>
            </a:pP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		to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the application at execution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time</a:t>
            </a:r>
            <a:endParaRPr lang="en-US" sz="1400" dirty="0" smtClean="0">
              <a:latin typeface="Courier New" pitchFamily="49" charset="0"/>
              <a:cs typeface="Courier New" pitchFamily="49" charset="0"/>
              <a:sym typeface="Wingdings" pitchFamily="2" charset="2"/>
            </a:endParaRPr>
          </a:p>
          <a:p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(</a:t>
            </a: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4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,</a:t>
            </a: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4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)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: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contract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key pair to pass to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validators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(auditing)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for </a:t>
            </a:r>
          </a:p>
          <a:p>
            <a:pPr>
              <a:buNone/>
            </a:pP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			reading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the chain-code related info (code, headers, state)</a:t>
            </a:r>
            <a:endParaRPr lang="en-US" sz="14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S/C</a:t>
            </a:r>
            <a:r>
              <a:rPr lang="en-US" sz="14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	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:key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to encrypt state/content of the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code</a:t>
            </a:r>
          </a:p>
          <a:p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3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ur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)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:signature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of the plaintext of transaction using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3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r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4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Nonce</a:t>
            </a:r>
            <a:r>
              <a:rPr lang="en-US" sz="14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: (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random) number added to avoid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replay-attacks 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0" name="Rectangle 49"/>
          <p:cNvSpPr/>
          <p:nvPr/>
        </p:nvSpPr>
        <p:spPr bwMode="auto">
          <a:xfrm>
            <a:off x="908194" y="1351175"/>
            <a:ext cx="2222213" cy="1099278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00B0DA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57" name="Rectangle 56"/>
          <p:cNvSpPr/>
          <p:nvPr/>
        </p:nvSpPr>
        <p:spPr bwMode="auto">
          <a:xfrm>
            <a:off x="762000" y="1219200"/>
            <a:ext cx="7543800" cy="2743200"/>
          </a:xfrm>
          <a:prstGeom prst="rect">
            <a:avLst/>
          </a:prstGeom>
          <a:noFill/>
          <a:ln w="25400" cap="flat" cmpd="sng" algn="ctr">
            <a:solidFill>
              <a:srgbClr val="FFC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7010400" y="1915180"/>
            <a:ext cx="15240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uA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61" name="Straight Arrow Connector 60"/>
          <p:cNvCxnSpPr>
            <a:endCxn id="30" idx="3"/>
          </p:cNvCxnSpPr>
          <p:nvPr/>
        </p:nvCxnSpPr>
        <p:spPr>
          <a:xfrm flipH="1">
            <a:off x="6934200" y="2286000"/>
            <a:ext cx="1219200" cy="305837"/>
          </a:xfrm>
          <a:prstGeom prst="straightConnector1">
            <a:avLst/>
          </a:prstGeom>
          <a:ln w="25400">
            <a:solidFill>
              <a:srgbClr val="92D050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Invocation 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Transaction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/>
            </a:r>
            <a:br>
              <a:rPr lang="en-US" sz="2000" b="1" dirty="0" smtClean="0">
                <a:latin typeface="Courier New" pitchFamily="49" charset="0"/>
                <a:cs typeface="Courier New" pitchFamily="49" charset="0"/>
              </a:rPr>
            </a:b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params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code-metadata, </a:t>
            </a:r>
            <a:b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</a:b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invoke-code-function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-metadata</a:t>
            </a:r>
            <a:endParaRPr lang="en-US" sz="2000" dirty="0"/>
          </a:p>
        </p:txBody>
      </p:sp>
      <p:sp>
        <p:nvSpPr>
          <p:cNvPr id="63" name="Content Placeholder 2"/>
          <p:cNvSpPr txBox="1">
            <a:spLocks/>
          </p:cNvSpPr>
          <p:nvPr/>
        </p:nvSpPr>
        <p:spPr>
          <a:xfrm>
            <a:off x="457200" y="4572000"/>
            <a:ext cx="8305800" cy="15240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3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r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A random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of the invoker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r</a:t>
            </a:r>
            <a:endParaRPr kumimoji="0" lang="en-US" sz="1400" b="0" i="0" u="none" strike="noStrike" kern="1200" cap="none" spc="0" normalizeH="0" baseline="-2500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ourier New" pitchFamily="49" charset="0"/>
              <a:ea typeface="+mn-ea"/>
              <a:cs typeface="Courier New" pitchFamily="49" charset="0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a way to identify the reference deployment transaction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invoke-code-function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the name of the function to be invoked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function-</a:t>
            </a:r>
            <a:r>
              <a:rPr lang="en-US" sz="14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arguments of the invoked function</a:t>
            </a:r>
          </a:p>
          <a:p>
            <a:pPr marL="34290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3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ur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signature of the plaintext of transaction using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3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r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</p:txBody>
      </p:sp>
      <p:grpSp>
        <p:nvGrpSpPr>
          <p:cNvPr id="3" name="Group 27"/>
          <p:cNvGrpSpPr/>
          <p:nvPr/>
        </p:nvGrpSpPr>
        <p:grpSpPr>
          <a:xfrm>
            <a:off x="1219200" y="1752600"/>
            <a:ext cx="6705600" cy="2438400"/>
            <a:chOff x="304800" y="1447800"/>
            <a:chExt cx="6705600" cy="2438400"/>
          </a:xfrm>
        </p:grpSpPr>
        <p:sp>
          <p:nvSpPr>
            <p:cNvPr id="38" name="Rectangle 37"/>
            <p:cNvSpPr/>
            <p:nvPr/>
          </p:nvSpPr>
          <p:spPr bwMode="auto">
            <a:xfrm>
              <a:off x="381000" y="1524000"/>
              <a:ext cx="5105400" cy="2286000"/>
            </a:xfrm>
            <a:prstGeom prst="rect">
              <a:avLst/>
            </a:prstGeom>
            <a:noFill/>
            <a:ln w="25400" cap="flat" cmpd="sng" algn="ctr">
              <a:solidFill>
                <a:srgbClr val="FFC000"/>
              </a:solidFill>
              <a:prstDash val="sysDot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2000" b="0" i="0" u="none" strike="noStrike" cap="none" normalizeH="0" baseline="0" dirty="0" smtClean="0">
                <a:ln>
                  <a:noFill/>
                </a:ln>
                <a:solidFill>
                  <a:srgbClr val="8CC63F"/>
                </a:solidFill>
                <a:effectLst/>
                <a:latin typeface="HelvNeue Light for IBM" pitchFamily="34" charset="0"/>
              </a:endParaRPr>
            </a:p>
          </p:txBody>
        </p:sp>
        <p:sp>
          <p:nvSpPr>
            <p:cNvPr id="44" name="Rectangle 43"/>
            <p:cNvSpPr/>
            <p:nvPr/>
          </p:nvSpPr>
          <p:spPr>
            <a:xfrm>
              <a:off x="2743200" y="3276600"/>
              <a:ext cx="2590800" cy="446276"/>
            </a:xfrm>
            <a:prstGeom prst="rect">
              <a:avLst/>
            </a:prstGeom>
            <a:ln w="25400">
              <a:solidFill>
                <a:srgbClr val="B02AA0"/>
              </a:solidFill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/* chain </a:t>
              </a:r>
              <a:r>
                <a:rPr lang="en-US" sz="1200" b="1" dirty="0" err="1" smtClean="0">
                  <a:latin typeface="Courier New" pitchFamily="49" charset="0"/>
                  <a:cs typeface="Courier New" pitchFamily="49" charset="0"/>
                </a:rPr>
                <a:t>validators</a:t>
              </a:r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 */</a:t>
              </a:r>
            </a:p>
            <a:p>
              <a:pPr algn="ctr"/>
              <a:r>
                <a:rPr lang="en-US" sz="1100" dirty="0" err="1" smtClean="0">
                  <a:latin typeface="Courier New" pitchFamily="49" charset="0"/>
                  <a:cs typeface="Courier New" pitchFamily="49" charset="0"/>
                </a:rPr>
                <a:t>msg</a:t>
              </a:r>
              <a:r>
                <a:rPr lang="en-US" sz="1100" b="1" baseline="-25000" dirty="0" err="1" smtClean="0">
                  <a:solidFill>
                    <a:srgbClr val="AB1A86"/>
                  </a:solidFill>
                  <a:latin typeface="Courier New" pitchFamily="49" charset="0"/>
                  <a:cs typeface="Courier New" pitchFamily="49" charset="0"/>
                </a:rPr>
                <a:t>C</a:t>
              </a:r>
              <a:r>
                <a:rPr lang="en-US" sz="1100" dirty="0" smtClean="0">
                  <a:latin typeface="Courier New" pitchFamily="49" charset="0"/>
                  <a:cs typeface="Courier New" pitchFamily="49" charset="0"/>
                </a:rPr>
                <a:t>=[(“</a:t>
              </a:r>
              <a:r>
                <a:rPr lang="en-US" sz="1100" dirty="0" err="1" smtClean="0">
                  <a:latin typeface="Courier New" pitchFamily="49" charset="0"/>
                  <a:cs typeface="Courier New" pitchFamily="49" charset="0"/>
                </a:rPr>
                <a:t>inv”,</a:t>
              </a:r>
              <a:r>
                <a:rPr lang="en-US" sz="1100" b="1" dirty="0" err="1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K</a:t>
              </a:r>
              <a:r>
                <a:rPr lang="en-US" sz="1100" b="1" baseline="-25000" dirty="0" err="1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I</a:t>
              </a:r>
              <a:r>
                <a:rPr lang="en-US" sz="1100" dirty="0" smtClean="0">
                  <a:latin typeface="Courier New" pitchFamily="49" charset="0"/>
                  <a:cs typeface="Courier New" pitchFamily="49" charset="0"/>
                </a:rPr>
                <a:t>)</a:t>
              </a:r>
              <a:r>
                <a:rPr lang="en-US" sz="1100" b="1" dirty="0" smtClean="0">
                  <a:latin typeface="Courier New" pitchFamily="49" charset="0"/>
                  <a:cs typeface="Courier New" pitchFamily="49" charset="0"/>
                </a:rPr>
                <a:t>]</a:t>
              </a:r>
              <a:r>
                <a:rPr lang="en-US" sz="1100" b="1" baseline="-25000" dirty="0" smtClean="0">
                  <a:solidFill>
                    <a:srgbClr val="0070C0"/>
                  </a:solidFill>
                  <a:latin typeface="Courier New" pitchFamily="49" charset="0"/>
                  <a:cs typeface="Courier New" pitchFamily="49" charset="0"/>
                </a:rPr>
                <a:t>PK</a:t>
              </a:r>
              <a:r>
                <a:rPr lang="en-US" sz="1100" b="1" baseline="-40000" dirty="0" smtClean="0">
                  <a:solidFill>
                    <a:srgbClr val="0070C0"/>
                  </a:solidFill>
                  <a:latin typeface="Courier New" pitchFamily="49" charset="0"/>
                  <a:cs typeface="Courier New" pitchFamily="49" charset="0"/>
                </a:rPr>
                <a:t>C</a:t>
              </a:r>
              <a:endParaRPr lang="en-US" sz="1100" b="1" baseline="-400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49" name="Rectangle 48"/>
            <p:cNvSpPr/>
            <p:nvPr/>
          </p:nvSpPr>
          <p:spPr>
            <a:xfrm>
              <a:off x="2743200" y="1600200"/>
              <a:ext cx="2573914" cy="1631216"/>
            </a:xfrm>
            <a:prstGeom prst="rect">
              <a:avLst/>
            </a:prstGeom>
            <a:ln w="25400">
              <a:solidFill>
                <a:schemeClr val="accent1">
                  <a:lumMod val="75000"/>
                </a:schemeClr>
              </a:solidFill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/* code-info */</a:t>
              </a:r>
            </a:p>
            <a:p>
              <a:r>
                <a:rPr lang="en-US" sz="1100" b="1" dirty="0" smtClean="0">
                  <a:solidFill>
                    <a:srgbClr val="AB1A86"/>
                  </a:solidFill>
                  <a:latin typeface="Courier New" pitchFamily="49" charset="0"/>
                  <a:cs typeface="Courier New" pitchFamily="49" charset="0"/>
                </a:rPr>
                <a:t>[ </a:t>
              </a:r>
              <a:r>
                <a:rPr lang="en-US" sz="1100" b="1" dirty="0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code-name </a:t>
              </a:r>
              <a:r>
                <a:rPr lang="en-US" sz="1100" b="1" dirty="0" smtClean="0">
                  <a:solidFill>
                    <a:srgbClr val="AB1A86"/>
                  </a:solidFill>
                  <a:latin typeface="Courier New" pitchFamily="49" charset="0"/>
                  <a:cs typeface="Courier New" pitchFamily="49" charset="0"/>
                </a:rPr>
                <a:t>]</a:t>
              </a:r>
              <a:r>
                <a:rPr lang="en-US" sz="1100" b="1" baseline="-25000" dirty="0" err="1" smtClean="0">
                  <a:solidFill>
                    <a:srgbClr val="AB1A86"/>
                  </a:solidFill>
                  <a:latin typeface="Courier New" pitchFamily="49" charset="0"/>
                  <a:cs typeface="Courier New" pitchFamily="49" charset="0"/>
                </a:rPr>
                <a:t>PKchain</a:t>
              </a:r>
              <a:endPara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endParaRPr>
            </a:p>
            <a:p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[</a:t>
              </a:r>
            </a:p>
            <a:p>
              <a:r>
                <a:rPr lang="en-US" sz="1100" b="1" dirty="0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  code-name</a:t>
              </a:r>
              <a:r>
                <a:rPr lang="en-US" sz="1100" b="1" dirty="0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,</a:t>
              </a:r>
              <a:endPara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endParaRPr>
            </a:p>
            <a:p>
              <a:r>
                <a:rPr lang="en-US" sz="1100" b="1" dirty="0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  code-metadata</a:t>
              </a:r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,</a:t>
              </a:r>
              <a:endPara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endParaRPr>
            </a:p>
            <a:p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  </a:t>
              </a:r>
              <a:r>
                <a:rPr lang="en-US" sz="1100" b="1" dirty="0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invoke-code-function,</a:t>
              </a:r>
            </a:p>
            <a:p>
              <a:r>
                <a:rPr lang="en-US" sz="1100" b="1" dirty="0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  function-</a:t>
              </a:r>
              <a:r>
                <a:rPr lang="en-US" sz="1100" b="1" dirty="0" err="1" smtClean="0">
                  <a:solidFill>
                    <a:schemeClr val="accent1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args</a:t>
              </a:r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,</a:t>
              </a:r>
            </a:p>
            <a:p>
              <a:r>
                <a:rPr lang="en-US" sz="1100" b="1" dirty="0" err="1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Sig</a:t>
              </a:r>
              <a:r>
                <a:rPr lang="en-US" sz="1100" b="1" baseline="-25000" dirty="0" err="1" smtClean="0">
                  <a:solidFill>
                    <a:srgbClr val="FFC000"/>
                  </a:solidFill>
                  <a:latin typeface="Courier New" pitchFamily="49" charset="0"/>
                  <a:cs typeface="Courier New" pitchFamily="49" charset="0"/>
                </a:rPr>
                <a:t>TCert</a:t>
              </a:r>
              <a:r>
                <a:rPr lang="en-US" sz="1100" b="1" baseline="-35000" dirty="0" err="1" smtClean="0">
                  <a:solidFill>
                    <a:srgbClr val="FFC000"/>
                  </a:solidFill>
                  <a:latin typeface="Courier New" pitchFamily="49" charset="0"/>
                  <a:cs typeface="Courier New" pitchFamily="49" charset="0"/>
                </a:rPr>
                <a:t>ur</a:t>
              </a:r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(</a:t>
              </a:r>
              <a:r>
                <a:rPr lang="en-US" sz="1100" b="1" dirty="0" smtClean="0">
                  <a:solidFill>
                    <a:srgbClr val="FFC000"/>
                  </a:solidFill>
                  <a:latin typeface="Courier New" pitchFamily="49" charset="0"/>
                  <a:cs typeface="Courier New" pitchFamily="49" charset="0"/>
                </a:rPr>
                <a:t>*</a:t>
              </a:r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)</a:t>
              </a:r>
              <a:endPara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endParaRPr>
            </a:p>
            <a:p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]</a:t>
              </a:r>
              <a:r>
                <a:rPr lang="en-US" sz="1100" b="1" baseline="-25000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K</a:t>
              </a:r>
              <a:r>
                <a:rPr lang="en-US" sz="1100" b="1" baseline="-45000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I</a:t>
              </a:r>
              <a:endPara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51" name="Rectangle 50"/>
            <p:cNvSpPr/>
            <p:nvPr/>
          </p:nvSpPr>
          <p:spPr>
            <a:xfrm>
              <a:off x="533400" y="1600200"/>
              <a:ext cx="2133600" cy="1123384"/>
            </a:xfrm>
            <a:prstGeom prst="rect">
              <a:avLst/>
            </a:prstGeom>
            <a:ln w="25400">
              <a:solidFill>
                <a:schemeClr val="tx1"/>
              </a:solidFill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/* general info */</a:t>
              </a:r>
              <a:endParaRPr lang="en-US" sz="1100" b="1" dirty="0" smtClean="0">
                <a:latin typeface="Courier New" pitchFamily="49" charset="0"/>
                <a:cs typeface="Courier New" pitchFamily="49" charset="0"/>
              </a:endParaRPr>
            </a:p>
            <a:p>
              <a:r>
                <a:rPr lang="en-US" sz="1100" b="1" dirty="0" err="1" smtClean="0">
                  <a:latin typeface="Courier New" pitchFamily="49" charset="0"/>
                  <a:cs typeface="Courier New" pitchFamily="49" charset="0"/>
                </a:rPr>
                <a:t>chainID</a:t>
              </a:r>
              <a:r>
                <a:rPr lang="en-US" sz="1100" b="1" dirty="0" smtClean="0">
                  <a:latin typeface="Courier New" pitchFamily="49" charset="0"/>
                  <a:cs typeface="Courier New" pitchFamily="49" charset="0"/>
                </a:rPr>
                <a:t> </a:t>
              </a:r>
            </a:p>
            <a:p>
              <a:r>
                <a:rPr lang="en-US" sz="1100" b="1" dirty="0" smtClean="0">
                  <a:latin typeface="Courier New" pitchFamily="49" charset="0"/>
                  <a:cs typeface="Courier New" pitchFamily="49" charset="0"/>
                </a:rPr>
                <a:t>Type-</a:t>
              </a:r>
              <a:r>
                <a:rPr lang="en-US" sz="1100" b="1" dirty="0" err="1" smtClean="0">
                  <a:latin typeface="Courier New" pitchFamily="49" charset="0"/>
                  <a:cs typeface="Courier New" pitchFamily="49" charset="0"/>
                </a:rPr>
                <a:t>InvocTx</a:t>
              </a:r>
              <a:endParaRPr lang="en-US" sz="1100" b="1" dirty="0" smtClean="0">
                <a:latin typeface="Courier New" pitchFamily="49" charset="0"/>
                <a:cs typeface="Courier New" pitchFamily="49" charset="0"/>
              </a:endParaRPr>
            </a:p>
            <a:p>
              <a:r>
                <a:rPr lang="en-US" sz="1100" b="1" dirty="0" smtClean="0">
                  <a:latin typeface="Courier New" pitchFamily="49" charset="0"/>
                  <a:cs typeface="Courier New" pitchFamily="49" charset="0"/>
                </a:rPr>
                <a:t>(</a:t>
              </a:r>
              <a:r>
                <a:rPr lang="en-US" sz="1100" b="1" dirty="0" err="1" smtClean="0">
                  <a:latin typeface="Courier New" pitchFamily="49" charset="0"/>
                  <a:cs typeface="Courier New" pitchFamily="49" charset="0"/>
                </a:rPr>
                <a:t>ConfLevel</a:t>
              </a:r>
              <a:r>
                <a:rPr lang="en-US" sz="1100" b="1" dirty="0" smtClean="0">
                  <a:latin typeface="Courier New" pitchFamily="49" charset="0"/>
                  <a:cs typeface="Courier New" pitchFamily="49" charset="0"/>
                </a:rPr>
                <a:t>, Version #)</a:t>
              </a:r>
            </a:p>
            <a:p>
              <a:r>
                <a:rPr lang="en-US" sz="1100" b="1" dirty="0" smtClean="0">
                  <a:solidFill>
                    <a:srgbClr val="FF0000"/>
                  </a:solidFill>
                  <a:latin typeface="Courier New" pitchFamily="49" charset="0"/>
                  <a:cs typeface="Courier New" pitchFamily="49" charset="0"/>
                </a:rPr>
                <a:t>Nonce</a:t>
              </a:r>
            </a:p>
            <a:p>
              <a:r>
                <a:rPr lang="en-US" sz="1100" b="1" dirty="0" smtClean="0">
                  <a:latin typeface="Courier New" pitchFamily="49" charset="0"/>
                  <a:cs typeface="Courier New" pitchFamily="49" charset="0"/>
                </a:rPr>
                <a:t>Creator:</a:t>
              </a:r>
              <a:r>
                <a:rPr lang="en-US" sz="1100" b="1" dirty="0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 </a:t>
              </a:r>
              <a:r>
                <a:rPr lang="en-US" sz="1100" b="1" dirty="0" err="1" smtClean="0">
                  <a:solidFill>
                    <a:srgbClr val="FFC000"/>
                  </a:solidFill>
                  <a:latin typeface="Courier New" pitchFamily="49" charset="0"/>
                  <a:cs typeface="Courier New" pitchFamily="49" charset="0"/>
                </a:rPr>
                <a:t>Tcert</a:t>
              </a:r>
              <a:r>
                <a:rPr lang="en-US" sz="1100" b="1" baseline="-40000" dirty="0" err="1" smtClean="0">
                  <a:solidFill>
                    <a:srgbClr val="FFC000"/>
                  </a:solidFill>
                  <a:latin typeface="Courier New" pitchFamily="49" charset="0"/>
                  <a:cs typeface="Courier New" pitchFamily="49" charset="0"/>
                </a:rPr>
                <a:t>ur</a:t>
              </a:r>
              <a:endParaRPr lang="en-US" sz="1100" b="1" dirty="0" smtClean="0">
                <a:latin typeface="Courier New" pitchFamily="49" charset="0"/>
                <a:cs typeface="Courier New" pitchFamily="49" charset="0"/>
              </a:endParaRPr>
            </a:p>
          </p:txBody>
        </p:sp>
        <p:sp>
          <p:nvSpPr>
            <p:cNvPr id="53" name="Rectangle 52"/>
            <p:cNvSpPr/>
            <p:nvPr/>
          </p:nvSpPr>
          <p:spPr bwMode="auto">
            <a:xfrm>
              <a:off x="304800" y="1447800"/>
              <a:ext cx="6477000" cy="2438400"/>
            </a:xfrm>
            <a:prstGeom prst="rect">
              <a:avLst/>
            </a:prstGeom>
            <a:noFill/>
            <a:ln w="25400" cap="flat" cmpd="sng" algn="ctr">
              <a:solidFill>
                <a:srgbClr val="FFC0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2000" b="0" i="0" u="none" strike="noStrike" cap="none" normalizeH="0" baseline="0" dirty="0" smtClean="0">
                <a:ln>
                  <a:noFill/>
                </a:ln>
                <a:solidFill>
                  <a:srgbClr val="8CC63F"/>
                </a:solidFill>
                <a:effectLst/>
                <a:latin typeface="HelvNeue Light for IBM" pitchFamily="34" charset="0"/>
              </a:endParaRPr>
            </a:p>
          </p:txBody>
        </p:sp>
        <p:sp>
          <p:nvSpPr>
            <p:cNvPr id="54" name="Rectangle 53"/>
            <p:cNvSpPr/>
            <p:nvPr/>
          </p:nvSpPr>
          <p:spPr>
            <a:xfrm>
              <a:off x="5638800" y="1524000"/>
              <a:ext cx="1371600" cy="30777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400" b="1" dirty="0" err="1" smtClean="0">
                  <a:solidFill>
                    <a:srgbClr val="FFC000"/>
                  </a:solidFill>
                  <a:latin typeface="Courier New" pitchFamily="49" charset="0"/>
                  <a:cs typeface="Courier New" pitchFamily="49" charset="0"/>
                </a:rPr>
                <a:t>Sig</a:t>
              </a:r>
              <a:r>
                <a:rPr lang="en-US" sz="1400" b="1" baseline="-25000" dirty="0" err="1" smtClean="0">
                  <a:solidFill>
                    <a:srgbClr val="FFC000"/>
                  </a:solidFill>
                  <a:latin typeface="Courier New" pitchFamily="49" charset="0"/>
                  <a:cs typeface="Courier New" pitchFamily="49" charset="0"/>
                </a:rPr>
                <a:t>TCert</a:t>
              </a:r>
              <a:r>
                <a:rPr lang="en-US" sz="1400" b="1" baseline="-40000" dirty="0" err="1" smtClean="0">
                  <a:solidFill>
                    <a:srgbClr val="FFC000"/>
                  </a:solidFill>
                  <a:latin typeface="Courier New" pitchFamily="49" charset="0"/>
                  <a:cs typeface="Courier New" pitchFamily="49" charset="0"/>
                </a:rPr>
                <a:t>ur</a:t>
              </a:r>
              <a:r>
                <a:rPr lang="en-US" sz="1400" b="1" dirty="0" smtClean="0">
                  <a:latin typeface="Courier New" pitchFamily="49" charset="0"/>
                  <a:cs typeface="Courier New" pitchFamily="49" charset="0"/>
                </a:rPr>
                <a:t>(*)</a:t>
              </a:r>
              <a:endParaRPr lang="en-US" sz="1100" dirty="0">
                <a:latin typeface="Courier New" pitchFamily="49" charset="0"/>
                <a:cs typeface="Courier New" pitchFamily="49" charset="0"/>
              </a:endParaRPr>
            </a:p>
          </p:txBody>
        </p:sp>
        <p:cxnSp>
          <p:nvCxnSpPr>
            <p:cNvPr id="55" name="Straight Arrow Connector 54"/>
            <p:cNvCxnSpPr>
              <a:endCxn id="38" idx="3"/>
            </p:cNvCxnSpPr>
            <p:nvPr/>
          </p:nvCxnSpPr>
          <p:spPr>
            <a:xfrm flipH="1">
              <a:off x="5486400" y="1676400"/>
              <a:ext cx="1143000" cy="990600"/>
            </a:xfrm>
            <a:prstGeom prst="straightConnector1">
              <a:avLst/>
            </a:prstGeom>
            <a:ln w="12700">
              <a:solidFill>
                <a:schemeClr val="tx1">
                  <a:lumMod val="50000"/>
                  <a:lumOff val="50000"/>
                </a:schemeClr>
              </a:solidFill>
              <a:prstDash val="sysDot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533400" y="3107323"/>
              <a:ext cx="2133600" cy="615553"/>
            </a:xfrm>
            <a:prstGeom prst="rect">
              <a:avLst/>
            </a:prstGeom>
            <a:ln w="25400">
              <a:solidFill>
                <a:srgbClr val="92D050"/>
              </a:solidFill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/* </a:t>
              </a:r>
              <a:r>
                <a:rPr lang="en-US" sz="1200" b="1" dirty="0" err="1" smtClean="0">
                  <a:latin typeface="Courier New" pitchFamily="49" charset="0"/>
                  <a:cs typeface="Courier New" pitchFamily="49" charset="0"/>
                </a:rPr>
                <a:t>tx</a:t>
              </a:r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-metadata </a:t>
              </a:r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*/</a:t>
              </a:r>
              <a:endParaRPr lang="en-US" sz="1100" b="1" baseline="-40000" dirty="0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endParaRPr>
            </a:p>
            <a:p>
              <a:pPr algn="ctr"/>
              <a:r>
                <a:rPr lang="en-US" sz="1100" b="1" dirty="0" smtClean="0">
                  <a:solidFill>
                    <a:schemeClr val="tx2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Message provided by u in  </a:t>
              </a:r>
              <a:r>
                <a:rPr lang="en-US" sz="1100" b="1" dirty="0" err="1" smtClean="0">
                  <a:solidFill>
                    <a:schemeClr val="tx2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Tx</a:t>
              </a:r>
              <a:r>
                <a:rPr lang="en-US" sz="1100" b="1" dirty="0" smtClean="0">
                  <a:solidFill>
                    <a:schemeClr val="tx2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 creation</a:t>
              </a:r>
              <a:r>
                <a:rPr lang="en-US" sz="1100" b="1" dirty="0" smtClean="0">
                  <a:solidFill>
                    <a:schemeClr val="tx2">
                      <a:lumMod val="75000"/>
                    </a:schemeClr>
                  </a:solidFill>
                  <a:latin typeface="Courier New" pitchFamily="49" charset="0"/>
                  <a:cs typeface="Courier New" pitchFamily="49" charset="0"/>
                </a:rPr>
                <a:t>.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sz="2200" b="1" dirty="0" smtClean="0">
                <a:latin typeface="Courier New" pitchFamily="49" charset="0"/>
                <a:cs typeface="Courier New" pitchFamily="49" charset="0"/>
              </a:rPr>
              <a:t>Deployment Transaction</a:t>
            </a:r>
            <a:r>
              <a:rPr lang="en-US" sz="3000" dirty="0" smtClean="0"/>
              <a:t/>
            </a:r>
            <a:br>
              <a:rPr lang="en-US" sz="3000" dirty="0" smtClean="0"/>
            </a:br>
            <a:r>
              <a:rPr lang="en-US" sz="3200" dirty="0" smtClean="0"/>
              <a:t> </a:t>
            </a:r>
            <a:r>
              <a:rPr lang="en-US" sz="2200" dirty="0" err="1" smtClean="0">
                <a:latin typeface="Courier New" pitchFamily="49" charset="0"/>
                <a:cs typeface="Courier New" pitchFamily="49" charset="0"/>
              </a:rPr>
              <a:t>params</a:t>
            </a:r>
            <a:r>
              <a:rPr lang="en-US" sz="2200" b="1" dirty="0" smtClean="0"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22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</a:t>
            </a:r>
            <a:r>
              <a:rPr lang="en-US" sz="2200" dirty="0" smtClean="0">
                <a:solidFill>
                  <a:schemeClr val="accent1">
                    <a:lumMod val="75000"/>
                  </a:schemeClr>
                </a:solidFill>
              </a:rPr>
              <a:t>, </a:t>
            </a:r>
            <a: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</a:t>
            </a:r>
            <a:r>
              <a:rPr lang="en-US" sz="22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functions,code</a:t>
            </a:r>
            <a: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-name,</a:t>
            </a:r>
            <a:b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</a:br>
            <a:r>
              <a:rPr lang="en-US" sz="22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-metadata, </a:t>
            </a:r>
            <a:r>
              <a:rPr lang="en-US" sz="2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contract-user-</a:t>
            </a:r>
            <a:r>
              <a:rPr lang="en-US" sz="22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prefs</a:t>
            </a:r>
            <a:endParaRPr lang="en-US" sz="2200" dirty="0"/>
          </a:p>
        </p:txBody>
      </p:sp>
      <p:sp>
        <p:nvSpPr>
          <p:cNvPr id="5" name="Rectangle 4"/>
          <p:cNvSpPr/>
          <p:nvPr/>
        </p:nvSpPr>
        <p:spPr bwMode="auto">
          <a:xfrm>
            <a:off x="533400" y="1521023"/>
            <a:ext cx="8382000" cy="2667000"/>
          </a:xfrm>
          <a:prstGeom prst="rect">
            <a:avLst/>
          </a:prstGeom>
          <a:noFill/>
          <a:ln w="25400" cap="flat" cmpd="sng" algn="ctr">
            <a:solidFill>
              <a:srgbClr val="FFC000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19600" y="1597223"/>
            <a:ext cx="4419600" cy="1308050"/>
          </a:xfrm>
          <a:prstGeom prst="rect">
            <a:avLst/>
          </a:prstGeom>
          <a:ln w="25400">
            <a:solidFill>
              <a:srgbClr val="FFC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contract users */</a:t>
            </a:r>
          </a:p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leveraging </a:t>
            </a:r>
            <a:r>
              <a:rPr lang="en-US" sz="1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contract-user-</a:t>
            </a:r>
            <a:r>
              <a:rPr lang="en-US" sz="12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prefs</a:t>
            </a:r>
            <a:r>
              <a:rPr lang="en-US" sz="12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*/</a:t>
            </a:r>
            <a:endParaRPr lang="en-US" sz="1200" b="1" dirty="0" smtClean="0">
              <a:solidFill>
                <a:schemeClr val="tx2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25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u1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:msg</a:t>
            </a:r>
            <a:r>
              <a:rPr lang="en-US" sz="1100" b="1" baseline="-25000" dirty="0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u1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),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headr”,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H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epk</a:t>
            </a:r>
            <a:r>
              <a:rPr lang="en-US" sz="1100" b="1" baseline="-40000" dirty="0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u1</a:t>
            </a:r>
          </a:p>
          <a:p>
            <a:pPr algn="ctr"/>
            <a:r>
              <a:rPr lang="en-US" sz="11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…</a:t>
            </a:r>
            <a:endParaRPr lang="en-US" sz="1100" b="1" dirty="0" smtClean="0">
              <a:solidFill>
                <a:srgbClr val="FDB813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um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:msg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un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),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headr”,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H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epk</a:t>
            </a:r>
            <a:r>
              <a:rPr lang="en-US" sz="1100" b="1" baseline="-40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un</a:t>
            </a:r>
            <a:endParaRPr lang="en-US" sz="1100" b="1" dirty="0" smtClean="0">
              <a:solidFill>
                <a:srgbClr val="FFC000"/>
              </a:solidFill>
              <a:latin typeface="Courier New" pitchFamily="49" charset="0"/>
              <a:cs typeface="Courier New" pitchFamily="49" charset="0"/>
            </a:endParaRPr>
          </a:p>
          <a:p>
            <a:endParaRPr lang="en-US" sz="1100" b="1" dirty="0" smtClean="0">
              <a:solidFill>
                <a:srgbClr val="FFC000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msg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=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epk</a:t>
            </a:r>
            <a:r>
              <a:rPr lang="en-US" sz="1100" b="1" baseline="-40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uc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352800" y="2988439"/>
            <a:ext cx="5486400" cy="1123384"/>
          </a:xfrm>
          <a:prstGeom prst="rect">
            <a:avLst/>
          </a:prstGeom>
          <a:ln w="25400">
            <a:solidFill>
              <a:srgbClr val="B02AA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chain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validators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 */</a:t>
            </a:r>
          </a:p>
          <a:p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msg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=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{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 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100" b="1" dirty="0" smtClean="0">
                <a:solidFill>
                  <a:srgbClr val="B02AA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chaincode”,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100" b="1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-25000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dirty="0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(*)</a:t>
            </a:r>
            <a:r>
              <a:rPr lang="en-US" sz="1100" b="1" dirty="0" smtClean="0">
                <a:solidFill>
                  <a:srgbClr val="B02AA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40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Chain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||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100" b="1" dirty="0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code”,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 ,(“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headr”,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H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),(“code-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state”,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100" b="1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-25000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dirty="0" smtClean="0">
                <a:solidFill>
                  <a:schemeClr val="bg1">
                    <a:lumMod val="65000"/>
                  </a:schemeClr>
                </a:solidFill>
                <a:latin typeface="Courier New" pitchFamily="49" charset="0"/>
                <a:cs typeface="Courier New" pitchFamily="49" charset="0"/>
              </a:rPr>
              <a:t>(*)</a:t>
            </a:r>
            <a:r>
              <a:rPr lang="en-US" sz="1100" b="1" dirty="0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100" b="1" baseline="-40000" dirty="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}</a:t>
            </a:r>
          </a:p>
        </p:txBody>
      </p:sp>
      <p:sp>
        <p:nvSpPr>
          <p:cNvPr id="8" name="Rectangle 7"/>
          <p:cNvSpPr/>
          <p:nvPr/>
        </p:nvSpPr>
        <p:spPr>
          <a:xfrm>
            <a:off x="609600" y="1597223"/>
            <a:ext cx="1676400" cy="1969770"/>
          </a:xfrm>
          <a:prstGeom prst="rect">
            <a:avLst/>
          </a:prstGeom>
          <a:ln w="25400">
            <a:solidFill>
              <a:schemeClr val="tx2">
                <a:lumMod val="60000"/>
                <a:lumOff val="40000"/>
              </a:schemeClr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code-info */</a:t>
            </a:r>
            <a:endParaRPr lang="en-US" sz="1100" b="1" baseline="-4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 /*HEADERS*/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code-name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function-</a:t>
            </a:r>
            <a:r>
              <a:rPr lang="en-US" sz="11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hdrs</a:t>
            </a:r>
            <a:endParaRPr lang="en-US" sz="1100" b="1" dirty="0" smtClean="0">
              <a:solidFill>
                <a:schemeClr val="accent1">
                  <a:lumMod val="75000"/>
                </a:schemeClr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H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hash(HEADERS)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code-metadata,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code-functions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,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endParaRPr lang="en-US" sz="1100" b="1" baseline="-2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362200" y="1597223"/>
            <a:ext cx="1905000" cy="1123384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general-info */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chainID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Type-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DeplTrans</a:t>
            </a:r>
            <a:endParaRPr lang="en-US" sz="11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ConfVersion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#)</a:t>
            </a:r>
          </a:p>
          <a:p>
            <a:r>
              <a:rPr lang="en-US" sz="11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Nonce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creator: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endParaRPr lang="en-US" sz="1100" b="1" dirty="0" smtClean="0">
              <a:solidFill>
                <a:srgbClr val="FF0000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Content Placeholder 2"/>
          <p:cNvSpPr>
            <a:spLocks noGrp="1"/>
          </p:cNvSpPr>
          <p:nvPr>
            <p:ph idx="1"/>
          </p:nvPr>
        </p:nvSpPr>
        <p:spPr>
          <a:xfrm>
            <a:off x="228600" y="4572000"/>
            <a:ext cx="8686800" cy="1447800"/>
          </a:xfrm>
        </p:spPr>
        <p:txBody>
          <a:bodyPr>
            <a:noAutofit/>
          </a:bodyPr>
          <a:lstStyle/>
          <a:p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(</a:t>
            </a: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PK</a:t>
            </a:r>
            <a:r>
              <a:rPr lang="en-US" sz="14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,</a:t>
            </a: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SK</a:t>
            </a:r>
            <a:r>
              <a:rPr lang="en-US" sz="14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c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):</a:t>
            </a:r>
            <a:r>
              <a:rPr lang="en-US" sz="1400" dirty="0">
                <a:latin typeface="Courier New" pitchFamily="49" charset="0"/>
                <a:cs typeface="Courier New" pitchFamily="49" charset="0"/>
                <a:sym typeface="Wingdings" pitchFamily="2" charset="2"/>
              </a:rPr>
              <a:t>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contract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key pair to pass to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validators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(auditing) for reading the chain-code related info (code, headers, state)</a:t>
            </a:r>
            <a:endParaRPr lang="en-US" sz="1400" b="1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S/C/H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	key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to encrypt state/content/headers of the code</a:t>
            </a:r>
          </a:p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code-name/id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	a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way to identify the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chaincode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function-</a:t>
            </a:r>
            <a:r>
              <a:rPr lang="en-US" sz="14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hdrs</a:t>
            </a: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:</a:t>
            </a:r>
            <a:r>
              <a:rPr lang="en-US" sz="1400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function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prototypes</a:t>
            </a:r>
          </a:p>
          <a:p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code-functions:	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code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of functions constituting the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chain-code</a:t>
            </a:r>
          </a:p>
          <a:p>
            <a:r>
              <a:rPr lang="en-US" sz="14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-metadata: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	application provided metadata</a:t>
            </a:r>
          </a:p>
          <a:p>
            <a:endParaRPr lang="en-US" sz="14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1" name="Rectangle 10"/>
          <p:cNvSpPr/>
          <p:nvPr/>
        </p:nvSpPr>
        <p:spPr bwMode="auto">
          <a:xfrm>
            <a:off x="381000" y="1444823"/>
            <a:ext cx="8610600" cy="3048000"/>
          </a:xfrm>
          <a:prstGeom prst="rect">
            <a:avLst/>
          </a:prstGeom>
          <a:noFill/>
          <a:ln w="25400" cap="flat" cmpd="sng" algn="ctr">
            <a:solidFill>
              <a:srgbClr val="FFC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219200" y="4188023"/>
            <a:ext cx="27432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r>
              <a:rPr lang="en-US" sz="14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3" name="Straight Arrow Connector 12"/>
          <p:cNvCxnSpPr>
            <a:endCxn id="5" idx="2"/>
          </p:cNvCxnSpPr>
          <p:nvPr/>
        </p:nvCxnSpPr>
        <p:spPr>
          <a:xfrm flipV="1">
            <a:off x="3276600" y="4188023"/>
            <a:ext cx="1447800" cy="152400"/>
          </a:xfrm>
          <a:prstGeom prst="straightConnector1">
            <a:avLst/>
          </a:prstGeom>
          <a:ln w="12700">
            <a:solidFill>
              <a:srgbClr val="92D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609600" y="3668524"/>
            <a:ext cx="2648482" cy="446276"/>
          </a:xfrm>
          <a:prstGeom prst="rect">
            <a:avLst/>
          </a:prstGeom>
          <a:noFill/>
          <a:ln w="25400">
            <a:solidFill>
              <a:srgbClr val="92D050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-metadata */</a:t>
            </a:r>
          </a:p>
          <a:p>
            <a:pPr algn="ctr"/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Application-provided metadata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/>
          </a:bodyPr>
          <a:lstStyle/>
          <a:p>
            <a:r>
              <a:rPr lang="en-US" sz="2000" b="1" dirty="0" smtClean="0">
                <a:latin typeface="Courier New" pitchFamily="49" charset="0"/>
                <a:cs typeface="Courier New" pitchFamily="49" charset="0"/>
              </a:rPr>
              <a:t>Invocation Transaction</a:t>
            </a: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params</a:t>
            </a:r>
            <a:r>
              <a:rPr lang="en-US" sz="2000" dirty="0" smtClean="0"/>
              <a:t>: 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name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-code-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20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20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-metadata</a:t>
            </a:r>
            <a:endParaRPr lang="en-US" sz="2000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457200" y="4038600"/>
            <a:ext cx="8305800" cy="24384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25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of the invoker listed in the deployment transaction</a:t>
            </a:r>
          </a:p>
          <a:p>
            <a:pPr marL="34290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A random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of the invoker 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signature on the transaction using the secret key of </a:t>
            </a:r>
            <a:r>
              <a:rPr lang="en-US" sz="1400" dirty="0" err="1" smtClean="0">
                <a:latin typeface="Courier New" pitchFamily="49" charset="0"/>
                <a:cs typeface="Courier New" pitchFamily="49" charset="0"/>
              </a:rPr>
              <a:t>TCert</a:t>
            </a:r>
            <a:endParaRPr lang="en-US" sz="1400" dirty="0" smtClean="0">
              <a:latin typeface="Courier New" pitchFamily="49" charset="0"/>
              <a:cs typeface="Courier New" pitchFamily="49" charset="0"/>
            </a:endParaRP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a way to identify the reference deployment transaction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invoke-code-function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the name of the function to be invoked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function-</a:t>
            </a:r>
            <a:r>
              <a:rPr lang="en-US" sz="14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arguments of the invoked function</a:t>
            </a:r>
          </a:p>
          <a:p>
            <a:pPr marL="34290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1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: signature of the plaintext of transaction using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pPr marL="342900" lvl="0" indent="-342900">
              <a:spcBef>
                <a:spcPct val="20000"/>
              </a:spcBef>
              <a:buFont typeface="Arial" pitchFamily="34" charset="0"/>
              <a:buChar char="•"/>
              <a:defRPr/>
            </a:pP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State is encrypted using key </a:t>
            </a:r>
            <a:r>
              <a:rPr lang="en-US" sz="14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4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</a:t>
            </a:r>
            <a:r>
              <a:rPr lang="en-US" sz="1400" dirty="0" smtClean="0">
                <a:latin typeface="Courier New" pitchFamily="49" charset="0"/>
                <a:cs typeface="Courier New" pitchFamily="49" charset="0"/>
              </a:rPr>
              <a:t> as a base</a:t>
            </a:r>
          </a:p>
        </p:txBody>
      </p:sp>
      <p:sp>
        <p:nvSpPr>
          <p:cNvPr id="6" name="Rectangle 5"/>
          <p:cNvSpPr/>
          <p:nvPr/>
        </p:nvSpPr>
        <p:spPr bwMode="auto">
          <a:xfrm>
            <a:off x="381000" y="1600201"/>
            <a:ext cx="8382000" cy="1828800"/>
          </a:xfrm>
          <a:prstGeom prst="rect">
            <a:avLst/>
          </a:prstGeom>
          <a:noFill/>
          <a:ln w="25400" cap="flat" cmpd="sng" algn="ctr">
            <a:solidFill>
              <a:srgbClr val="FFC000"/>
            </a:solidFill>
            <a:prstDash val="sysDot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grpSp>
        <p:nvGrpSpPr>
          <p:cNvPr id="2" name="Group 24"/>
          <p:cNvGrpSpPr/>
          <p:nvPr/>
        </p:nvGrpSpPr>
        <p:grpSpPr>
          <a:xfrm>
            <a:off x="5851752" y="1639273"/>
            <a:ext cx="2667000" cy="615553"/>
            <a:chOff x="6400800" y="2819400"/>
            <a:chExt cx="2667000" cy="680435"/>
          </a:xfrm>
        </p:grpSpPr>
        <p:sp>
          <p:nvSpPr>
            <p:cNvPr id="8" name="Rectangle 7"/>
            <p:cNvSpPr/>
            <p:nvPr/>
          </p:nvSpPr>
          <p:spPr bwMode="auto">
            <a:xfrm>
              <a:off x="6477000" y="2826018"/>
              <a:ext cx="2514600" cy="539814"/>
            </a:xfrm>
            <a:prstGeom prst="rect">
              <a:avLst/>
            </a:prstGeom>
            <a:noFill/>
            <a:ln w="25400" cap="flat" cmpd="sng" algn="ctr">
              <a:solidFill>
                <a:srgbClr val="AB1A86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2000" b="0" i="0" u="none" strike="noStrike" cap="none" normalizeH="0" baseline="0" dirty="0" smtClean="0">
                <a:ln>
                  <a:noFill/>
                </a:ln>
                <a:solidFill>
                  <a:schemeClr val="accent1">
                    <a:lumMod val="75000"/>
                  </a:schemeClr>
                </a:solidFill>
                <a:effectLst/>
                <a:latin typeface="HelvNeue Light for IBM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6400800" y="2819400"/>
              <a:ext cx="2667000" cy="68043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/* chain </a:t>
              </a:r>
              <a:r>
                <a:rPr lang="en-US" sz="1200" b="1" dirty="0" err="1" smtClean="0">
                  <a:latin typeface="Courier New" pitchFamily="49" charset="0"/>
                  <a:cs typeface="Courier New" pitchFamily="49" charset="0"/>
                </a:rPr>
                <a:t>validators</a:t>
              </a:r>
              <a:r>
                <a:rPr lang="en-US" sz="1200" b="1" dirty="0" smtClean="0">
                  <a:latin typeface="Courier New" pitchFamily="49" charset="0"/>
                  <a:cs typeface="Courier New" pitchFamily="49" charset="0"/>
                </a:rPr>
                <a:t> */</a:t>
              </a:r>
            </a:p>
            <a:p>
              <a:pPr algn="ctr"/>
              <a:r>
                <a:rPr lang="en-US" sz="1100" dirty="0" err="1" smtClean="0">
                  <a:latin typeface="Courier New" pitchFamily="49" charset="0"/>
                  <a:cs typeface="Courier New" pitchFamily="49" charset="0"/>
                </a:rPr>
                <a:t>msg</a:t>
              </a:r>
              <a:r>
                <a:rPr lang="en-US" sz="1100" b="1" baseline="-25000" dirty="0" err="1" smtClean="0">
                  <a:solidFill>
                    <a:srgbClr val="AB1A86"/>
                  </a:solidFill>
                  <a:latin typeface="Courier New" pitchFamily="49" charset="0"/>
                  <a:cs typeface="Courier New" pitchFamily="49" charset="0"/>
                </a:rPr>
                <a:t>C</a:t>
              </a:r>
              <a:r>
                <a:rPr lang="en-US" sz="1100" dirty="0" smtClean="0">
                  <a:latin typeface="Courier New" pitchFamily="49" charset="0"/>
                  <a:cs typeface="Courier New" pitchFamily="49" charset="0"/>
                </a:rPr>
                <a:t>=[(“</a:t>
              </a:r>
              <a:r>
                <a:rPr lang="en-US" sz="1100" dirty="0" err="1" smtClean="0">
                  <a:latin typeface="Courier New" pitchFamily="49" charset="0"/>
                  <a:cs typeface="Courier New" pitchFamily="49" charset="0"/>
                </a:rPr>
                <a:t>inv”,</a:t>
              </a:r>
              <a:r>
                <a:rPr lang="en-US" sz="1100" b="1" dirty="0" err="1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K</a:t>
              </a:r>
              <a:r>
                <a:rPr lang="en-US" sz="1100" b="1" baseline="-25000" dirty="0" err="1" smtClean="0">
                  <a:solidFill>
                    <a:srgbClr val="1571C5"/>
                  </a:solidFill>
                  <a:latin typeface="Courier New" pitchFamily="49" charset="0"/>
                  <a:cs typeface="Courier New" pitchFamily="49" charset="0"/>
                </a:rPr>
                <a:t>I</a:t>
              </a:r>
              <a:r>
                <a:rPr lang="en-US" sz="1100" dirty="0" smtClean="0">
                  <a:latin typeface="Courier New" pitchFamily="49" charset="0"/>
                  <a:cs typeface="Courier New" pitchFamily="49" charset="0"/>
                </a:rPr>
                <a:t>)</a:t>
              </a:r>
              <a:r>
                <a:rPr lang="en-US" sz="1100" b="1" dirty="0" smtClean="0">
                  <a:latin typeface="Courier New" pitchFamily="49" charset="0"/>
                  <a:cs typeface="Courier New" pitchFamily="49" charset="0"/>
                </a:rPr>
                <a:t>]</a:t>
              </a:r>
              <a:r>
                <a:rPr lang="en-US" sz="1100" b="1" baseline="-25000" dirty="0" smtClean="0">
                  <a:solidFill>
                    <a:srgbClr val="0070C0"/>
                  </a:solidFill>
                  <a:latin typeface="Courier New" pitchFamily="49" charset="0"/>
                  <a:cs typeface="Courier New" pitchFamily="49" charset="0"/>
                </a:rPr>
                <a:t>PK</a:t>
              </a:r>
              <a:r>
                <a:rPr lang="en-US" sz="1100" b="1" baseline="-40000" dirty="0" smtClean="0">
                  <a:solidFill>
                    <a:srgbClr val="0070C0"/>
                  </a:solidFill>
                  <a:latin typeface="Courier New" pitchFamily="49" charset="0"/>
                  <a:cs typeface="Courier New" pitchFamily="49" charset="0"/>
                </a:rPr>
                <a:t>C</a:t>
              </a:r>
            </a:p>
            <a:p>
              <a:pPr algn="ctr"/>
              <a:endParaRPr lang="en-US" sz="11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endParaRPr>
            </a:p>
          </p:txBody>
        </p:sp>
      </p:grpSp>
      <p:sp>
        <p:nvSpPr>
          <p:cNvPr id="10" name="Rectangle 9"/>
          <p:cNvSpPr/>
          <p:nvPr/>
        </p:nvSpPr>
        <p:spPr bwMode="auto">
          <a:xfrm>
            <a:off x="3177049" y="1639272"/>
            <a:ext cx="2583754" cy="1408728"/>
          </a:xfrm>
          <a:prstGeom prst="rect">
            <a:avLst/>
          </a:prstGeom>
          <a:noFill/>
          <a:ln w="25400" cap="flat" cmpd="sng" algn="ctr">
            <a:solidFill>
              <a:srgbClr val="1571C5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1571C5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3293486" y="1600200"/>
            <a:ext cx="2350880" cy="14619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code-info */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[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invoke-code-function,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function-</a:t>
            </a:r>
            <a:r>
              <a:rPr lang="en-US" sz="1100" b="1" dirty="0" err="1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args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,</a:t>
            </a:r>
          </a:p>
          <a:p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 code-metadata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,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hash(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),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100" b="1" baseline="1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*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)</a:t>
            </a:r>
          </a:p>
          <a:p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45000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I</a:t>
            </a:r>
            <a:endParaRPr lang="en-US" sz="1100" b="1" baseline="-25000" dirty="0" smtClean="0">
              <a:solidFill>
                <a:srgbClr val="1571C5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685800" y="1676400"/>
            <a:ext cx="2133600" cy="14619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general info */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chainID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Type-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InvocTrans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err="1" smtClean="0">
                <a:latin typeface="Courier New" pitchFamily="49" charset="0"/>
                <a:cs typeface="Courier New" pitchFamily="49" charset="0"/>
              </a:rPr>
              <a:t>ConfLevel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, Version #)</a:t>
            </a:r>
          </a:p>
          <a:p>
            <a:r>
              <a:rPr lang="en-US" sz="1100" b="1" dirty="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Nonce</a:t>
            </a:r>
          </a:p>
          <a:p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Creator:</a:t>
            </a:r>
            <a:r>
              <a:rPr lang="en-US" sz="1100" b="1" dirty="0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uc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en-US" sz="1100" b="1" dirty="0" smtClean="0">
                <a:solidFill>
                  <a:schemeClr val="accent1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code-name</a:t>
            </a:r>
            <a:r>
              <a:rPr lang="en-US" sz="1100" b="1" dirty="0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AB1A86"/>
                </a:solidFill>
                <a:latin typeface="Courier New" pitchFamily="49" charset="0"/>
                <a:cs typeface="Courier New" pitchFamily="49" charset="0"/>
              </a:rPr>
              <a:t>PKchain</a:t>
            </a:r>
            <a:endParaRPr lang="en-US" sz="1100" b="1" dirty="0" smtClean="0">
              <a:solidFill>
                <a:srgbClr val="AB1A86"/>
              </a:solidFill>
              <a:latin typeface="Courier New" pitchFamily="49" charset="0"/>
              <a:cs typeface="Courier New" pitchFamily="49" charset="0"/>
            </a:endParaRPr>
          </a:p>
          <a:p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Rectangle 12"/>
          <p:cNvSpPr/>
          <p:nvPr/>
        </p:nvSpPr>
        <p:spPr bwMode="auto">
          <a:xfrm>
            <a:off x="520987" y="1640945"/>
            <a:ext cx="2514600" cy="1407055"/>
          </a:xfrm>
          <a:prstGeom prst="rect">
            <a:avLst/>
          </a:prstGeom>
          <a:noFill/>
          <a:ln w="254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00B0DA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4" name="Rectangle 13"/>
          <p:cNvSpPr/>
          <p:nvPr/>
        </p:nvSpPr>
        <p:spPr bwMode="auto">
          <a:xfrm>
            <a:off x="304800" y="1524001"/>
            <a:ext cx="8534400" cy="2209800"/>
          </a:xfrm>
          <a:prstGeom prst="rect">
            <a:avLst/>
          </a:prstGeom>
          <a:noFill/>
          <a:ln w="25400" cap="flat" cmpd="sng" algn="ctr">
            <a:solidFill>
              <a:srgbClr val="FFC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9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dirty="0" smtClean="0">
              <a:ln>
                <a:noFill/>
              </a:ln>
              <a:solidFill>
                <a:srgbClr val="8CC63F"/>
              </a:solidFill>
              <a:effectLst/>
              <a:latin typeface="HelvNeue Light for IBM" pitchFamily="34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752600" y="3426023"/>
            <a:ext cx="27432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 – </a:t>
            </a:r>
            <a:r>
              <a:rPr lang="en-US" sz="14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Sig</a:t>
            </a:r>
            <a:r>
              <a:rPr lang="en-US" sz="1400" b="1" baseline="-25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4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400" b="1" baseline="-40000" dirty="0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 </a:t>
            </a:r>
            <a:r>
              <a:rPr lang="en-US" sz="1400" b="1" dirty="0" smtClean="0">
                <a:latin typeface="Courier New" pitchFamily="49" charset="0"/>
                <a:cs typeface="Courier New" pitchFamily="49" charset="0"/>
              </a:rPr>
              <a:t>(*)</a:t>
            </a:r>
            <a:endParaRPr lang="en-US" sz="11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6" name="Straight Arrow Connector 15"/>
          <p:cNvCxnSpPr>
            <a:endCxn id="6" idx="2"/>
          </p:cNvCxnSpPr>
          <p:nvPr/>
        </p:nvCxnSpPr>
        <p:spPr>
          <a:xfrm flipV="1">
            <a:off x="3962400" y="3429001"/>
            <a:ext cx="609600" cy="152400"/>
          </a:xfrm>
          <a:prstGeom prst="straightConnector1">
            <a:avLst/>
          </a:prstGeom>
          <a:ln w="25400">
            <a:solidFill>
              <a:srgbClr val="92D050"/>
            </a:solidFill>
            <a:headEnd type="none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ectangle 16"/>
          <p:cNvSpPr/>
          <p:nvPr/>
        </p:nvSpPr>
        <p:spPr>
          <a:xfrm>
            <a:off x="5943600" y="2209800"/>
            <a:ext cx="2514600" cy="446276"/>
          </a:xfrm>
          <a:prstGeom prst="rect">
            <a:avLst/>
          </a:prstGeom>
          <a:ln w="25400">
            <a:solidFill>
              <a:srgbClr val="FFC00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contract users 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*/</a:t>
            </a:r>
            <a:endParaRPr lang="en-US" sz="1100" b="1" baseline="-40000" dirty="0" smtClean="0">
              <a:solidFill>
                <a:srgbClr val="FDB813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Tcert</a:t>
            </a:r>
            <a:r>
              <a:rPr lang="en-US" sz="1100" b="1" baseline="-40000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100" b="1" dirty="0" err="1" smtClean="0">
                <a:solidFill>
                  <a:srgbClr val="FFC000"/>
                </a:solidFill>
                <a:latin typeface="Courier New" pitchFamily="49" charset="0"/>
                <a:cs typeface="Courier New" pitchFamily="49" charset="0"/>
              </a:rPr>
              <a:t>’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:msg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=[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“</a:t>
            </a:r>
            <a:r>
              <a:rPr lang="en-US" sz="1100" dirty="0" err="1" smtClean="0">
                <a:latin typeface="Courier New" pitchFamily="49" charset="0"/>
                <a:cs typeface="Courier New" pitchFamily="49" charset="0"/>
              </a:rPr>
              <a:t>inv”,</a:t>
            </a:r>
            <a:r>
              <a:rPr lang="en-US" sz="1100" b="1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K</a:t>
            </a:r>
            <a:r>
              <a:rPr lang="en-US" sz="1100" b="1" baseline="-25000" dirty="0" err="1" smtClean="0">
                <a:solidFill>
                  <a:srgbClr val="1571C5"/>
                </a:solidFill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100" b="1" dirty="0" smtClean="0">
                <a:latin typeface="Courier New" pitchFamily="49" charset="0"/>
                <a:cs typeface="Courier New" pitchFamily="49" charset="0"/>
              </a:rPr>
              <a:t>]</a:t>
            </a:r>
            <a:r>
              <a:rPr lang="en-US" sz="1100" b="1" baseline="-25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epk</a:t>
            </a:r>
            <a:r>
              <a:rPr lang="en-US" sz="1100" b="1" baseline="-40000" dirty="0" err="1" smtClean="0">
                <a:solidFill>
                  <a:srgbClr val="FDB813"/>
                </a:solidFill>
                <a:latin typeface="Courier New" pitchFamily="49" charset="0"/>
                <a:cs typeface="Courier New" pitchFamily="49" charset="0"/>
              </a:rPr>
              <a:t>u</a:t>
            </a:r>
            <a:endParaRPr lang="en-US" sz="1100" b="1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5943600" y="2743200"/>
            <a:ext cx="2514600" cy="615553"/>
          </a:xfrm>
          <a:prstGeom prst="rect">
            <a:avLst/>
          </a:prstGeom>
          <a:ln w="25400">
            <a:solidFill>
              <a:srgbClr val="92D050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/* </a:t>
            </a:r>
            <a:r>
              <a:rPr lang="en-US" sz="1200" b="1" dirty="0" err="1" smtClean="0">
                <a:latin typeface="Courier New" pitchFamily="49" charset="0"/>
                <a:cs typeface="Courier New" pitchFamily="49" charset="0"/>
              </a:rPr>
              <a:t>tx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-metadata</a:t>
            </a:r>
            <a:r>
              <a:rPr lang="en-US" sz="1200" b="1" dirty="0" smtClean="0">
                <a:latin typeface="Courier New" pitchFamily="49" charset="0"/>
                <a:cs typeface="Courier New" pitchFamily="49" charset="0"/>
              </a:rPr>
              <a:t> */</a:t>
            </a:r>
            <a:endParaRPr lang="en-US" sz="1100" b="1" baseline="-40000" dirty="0" smtClean="0">
              <a:solidFill>
                <a:srgbClr val="FDB813"/>
              </a:solidFill>
              <a:latin typeface="Courier New" pitchFamily="49" charset="0"/>
              <a:cs typeface="Courier New" pitchFamily="49" charset="0"/>
            </a:endParaRPr>
          </a:p>
          <a:p>
            <a:pPr algn="ctr"/>
            <a:r>
              <a:rPr lang="en-US" sz="1100" dirty="0" smtClean="0">
                <a:latin typeface="Courier New" pitchFamily="49" charset="0"/>
                <a:cs typeface="Courier New" pitchFamily="49" charset="0"/>
              </a:rPr>
              <a:t>Metadata provided by the invoker-application</a:t>
            </a:r>
            <a:endParaRPr lang="en-US" sz="1100" b="1" baseline="-40000" dirty="0" smtClean="0">
              <a:solidFill>
                <a:srgbClr val="FDB813"/>
              </a:solidFill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192</TotalTime>
  <Words>480</Words>
  <Application>Microsoft Office PowerPoint</Application>
  <PresentationFormat>On-screen Show (4:3)</PresentationFormat>
  <Paragraphs>132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Deployment Transaction params: code-metadata, code-functions,code-name, tx-metadata</vt:lpstr>
      <vt:lpstr>Invocation Transaction params: code-name, code-metadata,  invoke-code-function, function-args, tx-metadata</vt:lpstr>
      <vt:lpstr>Deployment Transaction  params: code-metadata, code-functions,code-name, tx-metadata, contract-user-prefs</vt:lpstr>
      <vt:lpstr>Invocation Transaction params: code-name,invoke-code-function,function-args, tx-metadata</vt:lpstr>
    </vt:vector>
  </TitlesOfParts>
  <Company>IBM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Deployment Transaction params: code-metadata, code-functions,code-name, tx-metadata</dc:title>
  <dc:creator>Elli Androulaki</dc:creator>
  <cp:lastModifiedBy>Elli Androulaki</cp:lastModifiedBy>
  <cp:revision>2</cp:revision>
  <dcterms:created xsi:type="dcterms:W3CDTF">2016-01-21T13:32:53Z</dcterms:created>
  <dcterms:modified xsi:type="dcterms:W3CDTF">2016-01-21T16:45:21Z</dcterms:modified>
</cp:coreProperties>
</file>

<file path=docProps/thumbnail.jpeg>
</file>